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57" r:id="rId5"/>
    <p:sldId id="259" r:id="rId6"/>
    <p:sldId id="263" r:id="rId7"/>
    <p:sldId id="260" r:id="rId8"/>
    <p:sldId id="261" r:id="rId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5F5F5F"/>
    <a:srgbClr val="6699FF"/>
    <a:srgbClr val="D4382C"/>
    <a:srgbClr val="4AACB6"/>
    <a:srgbClr val="006600"/>
    <a:srgbClr val="2DBD3B"/>
    <a:srgbClr val="FF0066"/>
    <a:srgbClr val="00668A"/>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8" autoAdjust="0"/>
    <p:restoredTop sz="94660"/>
  </p:normalViewPr>
  <p:slideViewPr>
    <p:cSldViewPr snapToGrid="0">
      <p:cViewPr varScale="1">
        <p:scale>
          <a:sx n="74" d="100"/>
          <a:sy n="74" d="100"/>
        </p:scale>
        <p:origin x="59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266465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326497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80141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393915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93544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398425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87868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322434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57907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220637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5DEA832-6631-446A-A1AB-35B28FC30288}" type="datetimeFigureOut">
              <a:rPr lang="hu-HU" smtClean="0"/>
              <a:pPr/>
              <a:t>2016.03.20.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8945615-28D6-4E5A-943F-FEC679761567}" type="slidenum">
              <a:rPr lang="hu-HU" smtClean="0"/>
              <a:pPr/>
              <a:t>‹#›</a:t>
            </a:fld>
            <a:endParaRPr lang="hu-HU"/>
          </a:p>
        </p:txBody>
      </p:sp>
    </p:spTree>
    <p:extLst>
      <p:ext uri="{BB962C8B-B14F-4D97-AF65-F5344CB8AC3E}">
        <p14:creationId xmlns:p14="http://schemas.microsoft.com/office/powerpoint/2010/main" val="279433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EA832-6631-446A-A1AB-35B28FC30288}" type="datetimeFigureOut">
              <a:rPr lang="hu-HU" smtClean="0"/>
              <a:pPr/>
              <a:t>2016.03.20.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45615-28D6-4E5A-943F-FEC679761567}" type="slidenum">
              <a:rPr lang="hu-HU" smtClean="0"/>
              <a:pPr/>
              <a:t>‹#›</a:t>
            </a:fld>
            <a:endParaRPr lang="hu-HU"/>
          </a:p>
        </p:txBody>
      </p:sp>
    </p:spTree>
    <p:extLst>
      <p:ext uri="{BB962C8B-B14F-4D97-AF65-F5344CB8AC3E}">
        <p14:creationId xmlns:p14="http://schemas.microsoft.com/office/powerpoint/2010/main" val="3501275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8000" b="-18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309563"/>
            <a:ext cx="9144000" cy="2387600"/>
          </a:xfrm>
          <a:effectLst>
            <a:glow rad="228600">
              <a:schemeClr val="accent3">
                <a:satMod val="175000"/>
                <a:alpha val="40000"/>
              </a:schemeClr>
            </a:glow>
          </a:effectLst>
        </p:spPr>
        <p:txBody>
          <a:bodyPr>
            <a:scene3d>
              <a:camera prst="orthographicFront"/>
              <a:lightRig rig="threePt" dir="t"/>
            </a:scene3d>
            <a:sp3d prstMaterial="matte"/>
          </a:bodyPr>
          <a:lstStyle/>
          <a:p>
            <a:r>
              <a:rPr lang="hu-HU" dirty="0" smtClean="0">
                <a:solidFill>
                  <a:srgbClr val="FFFF66"/>
                </a:solidFill>
                <a:effectLst>
                  <a:outerShdw blurRad="38100" dist="38100" dir="2700000" algn="tl">
                    <a:srgbClr val="000000">
                      <a:alpha val="43137"/>
                    </a:srgbClr>
                  </a:outerShdw>
                </a:effectLst>
                <a:latin typeface="Baskerville Old Face" panose="02020602080505020303" pitchFamily="18" charset="0"/>
              </a:rPr>
              <a:t>Sík Ferenc találkozása Csongorral és Tündével</a:t>
            </a:r>
            <a:endParaRPr lang="hu-HU" dirty="0">
              <a:solidFill>
                <a:srgbClr val="FFFF66"/>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Alcím 2"/>
          <p:cNvSpPr>
            <a:spLocks noGrp="1"/>
          </p:cNvSpPr>
          <p:nvPr>
            <p:ph type="subTitle" idx="1"/>
          </p:nvPr>
        </p:nvSpPr>
        <p:spPr>
          <a:xfrm>
            <a:off x="-2714523" y="5202238"/>
            <a:ext cx="9144000" cy="1655762"/>
          </a:xfrm>
        </p:spPr>
        <p:txBody>
          <a:bodyPr/>
          <a:lstStyle/>
          <a:p>
            <a:r>
              <a:rPr lang="hu-HU" dirty="0" smtClean="0">
                <a:solidFill>
                  <a:srgbClr val="FFFF66"/>
                </a:solidFill>
                <a:effectLst>
                  <a:outerShdw blurRad="38100" dist="38100" dir="2700000" algn="tl">
                    <a:srgbClr val="000000">
                      <a:alpha val="43137"/>
                    </a:srgbClr>
                  </a:outerShdw>
                </a:effectLst>
                <a:latin typeface="Baskerville Old Face" panose="02020602080505020303" pitchFamily="18" charset="0"/>
              </a:rPr>
              <a:t>Készítette: Tragédiások</a:t>
            </a:r>
            <a:endParaRPr lang="hu-HU" dirty="0">
              <a:solidFill>
                <a:srgbClr val="FFFF66"/>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61706361"/>
      </p:ext>
    </p:extLst>
  </p:cSld>
  <p:clrMapOvr>
    <a:masterClrMapping/>
  </p:clrMapOvr>
  <p:transition spd="slow" advTm="3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par>
                          <p:cTn id="8" fill="hold">
                            <p:stCondLst>
                              <p:cond delay="2000"/>
                            </p:stCondLst>
                            <p:childTnLst>
                              <p:par>
                                <p:cTn id="9" presetID="4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4.bp.blogspot.com/-J8syJhv3SaM/TtX5wr362rI/AAAAAAAALSI/cLHlT6iHWwM/s1600/SILUETAS%252B%2525252896%25252529.png"/>
          <p:cNvPicPr>
            <a:picLocks noGrp="1" noChangeAspect="1" noChangeArrowheads="1"/>
          </p:cNvPicPr>
          <p:nvPr>
            <p:ph idx="1"/>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891738" y="1436214"/>
            <a:ext cx="2900891"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mek.oszk.hu/01100/01149/html/images/vorosm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7" y="324461"/>
            <a:ext cx="2016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1222272" y="280830"/>
            <a:ext cx="10515600" cy="1325563"/>
          </a:xfrm>
        </p:spPr>
        <p:txBody>
          <a:bodyPr/>
          <a:lstStyle/>
          <a:p>
            <a:pPr algn="ctr"/>
            <a:r>
              <a:rPr lang="hu-HU" dirty="0" smtClean="0">
                <a:solidFill>
                  <a:srgbClr val="C00000"/>
                </a:solidFill>
                <a:latin typeface="Baskerville Old Face" panose="02020602080505020303" pitchFamily="18" charset="0"/>
              </a:rPr>
              <a:t>Vörösmarty Mihály: Csongor és Tünde</a:t>
            </a:r>
            <a:endParaRPr lang="hu-HU" dirty="0">
              <a:solidFill>
                <a:srgbClr val="C00000"/>
              </a:solidFill>
              <a:latin typeface="Baskerville Old Face" panose="02020602080505020303" pitchFamily="18" charset="0"/>
            </a:endParaRPr>
          </a:p>
        </p:txBody>
      </p:sp>
      <p:sp>
        <p:nvSpPr>
          <p:cNvPr id="5" name="Szövegdoboz 4"/>
          <p:cNvSpPr txBox="1"/>
          <p:nvPr/>
        </p:nvSpPr>
        <p:spPr>
          <a:xfrm>
            <a:off x="2218239" y="1301236"/>
            <a:ext cx="9633234" cy="5324535"/>
          </a:xfrm>
          <a:prstGeom prst="rect">
            <a:avLst/>
          </a:prstGeom>
          <a:noFill/>
        </p:spPr>
        <p:txBody>
          <a:bodyPr wrap="square" rtlCol="0">
            <a:spAutoFit/>
          </a:bodyPr>
          <a:lstStyle/>
          <a:p>
            <a:pPr algn="just"/>
            <a:r>
              <a:rPr lang="hu-HU" sz="2000" dirty="0" smtClean="0">
                <a:solidFill>
                  <a:srgbClr val="C00000"/>
                </a:solidFill>
                <a:latin typeface="Baskerville Old Face" panose="02020602080505020303" pitchFamily="18" charset="0"/>
              </a:rPr>
              <a:t>Egy XVI. széphistóriából - mely </a:t>
            </a:r>
            <a:r>
              <a:rPr lang="hu-HU" sz="2000" dirty="0" err="1" smtClean="0">
                <a:solidFill>
                  <a:srgbClr val="C00000"/>
                </a:solidFill>
                <a:latin typeface="Baskerville Old Face" panose="02020602080505020303" pitchFamily="18" charset="0"/>
              </a:rPr>
              <a:t>Gergai</a:t>
            </a:r>
            <a:r>
              <a:rPr lang="hu-HU" sz="2000" dirty="0" smtClean="0">
                <a:solidFill>
                  <a:srgbClr val="C00000"/>
                </a:solidFill>
                <a:latin typeface="Baskerville Old Face" panose="02020602080505020303" pitchFamily="18" charset="0"/>
              </a:rPr>
              <a:t> (</a:t>
            </a:r>
            <a:r>
              <a:rPr lang="hu-HU" sz="2000" dirty="0" err="1" smtClean="0">
                <a:solidFill>
                  <a:srgbClr val="C00000"/>
                </a:solidFill>
                <a:latin typeface="Baskerville Old Face" panose="02020602080505020303" pitchFamily="18" charset="0"/>
              </a:rPr>
              <a:t>Gyergyai</a:t>
            </a:r>
            <a:r>
              <a:rPr lang="hu-HU" sz="2000" dirty="0" smtClean="0">
                <a:solidFill>
                  <a:srgbClr val="C00000"/>
                </a:solidFill>
                <a:latin typeface="Baskerville Old Face" panose="02020602080505020303" pitchFamily="18" charset="0"/>
              </a:rPr>
              <a:t>) Albert tollából származik - bimbódzott ki ez a szerelmes történet, melyet Vörösmarty a magyar népmese méhecskéivel porzott be.</a:t>
            </a:r>
          </a:p>
          <a:p>
            <a:pPr algn="just"/>
            <a:r>
              <a:rPr lang="hu-HU" sz="2000" dirty="0" smtClean="0">
                <a:solidFill>
                  <a:srgbClr val="C00000"/>
                </a:solidFill>
                <a:latin typeface="Baskerville Old Face" panose="02020602080505020303" pitchFamily="18" charset="0"/>
              </a:rPr>
              <a:t>Az első betűt 1827-ben kanyarította papírra, s az utolsó pontot 1830-ban rakta ki a sor végére.</a:t>
            </a:r>
          </a:p>
          <a:p>
            <a:pPr algn="just"/>
            <a:r>
              <a:rPr lang="hu-HU" sz="2000" dirty="0" smtClean="0">
                <a:solidFill>
                  <a:srgbClr val="C00000"/>
                </a:solidFill>
                <a:latin typeface="Baskerville Old Face" panose="02020602080505020303" pitchFamily="18" charset="0"/>
              </a:rPr>
              <a:t>A pesti cenzúrával gondja akadt ugyan, ám Székesfehérváron végül sikeresen elindult 500 példány kinyomtatása. Feltehetőleg a szerző eleve a mindenséget jelentő deszkákra szánta a szerelmesek kalandjait, ám erre csak halála után kerülhetett sor. </a:t>
            </a:r>
            <a:r>
              <a:rPr lang="hu-HU" sz="2000" dirty="0" err="1" smtClean="0">
                <a:solidFill>
                  <a:srgbClr val="C00000"/>
                </a:solidFill>
                <a:latin typeface="Baskerville Old Face" panose="02020602080505020303" pitchFamily="18" charset="0"/>
              </a:rPr>
              <a:t>Paulay</a:t>
            </a:r>
            <a:r>
              <a:rPr lang="hu-HU" sz="2000" dirty="0" smtClean="0">
                <a:solidFill>
                  <a:srgbClr val="C00000"/>
                </a:solidFill>
                <a:latin typeface="Baskerville Old Face" panose="02020602080505020303" pitchFamily="18" charset="0"/>
              </a:rPr>
              <a:t> Ede büszkélkedhetett az első bemutató jogával, s így kerek egészében 1879-ben vitték színpadra. Azóta szinte minden évben terítékre kerül.</a:t>
            </a:r>
          </a:p>
          <a:p>
            <a:pPr algn="just"/>
            <a:r>
              <a:rPr lang="hu-HU" sz="2000" dirty="0" smtClean="0">
                <a:solidFill>
                  <a:srgbClr val="C00000"/>
                </a:solidFill>
                <a:latin typeface="Baskerville Old Face" panose="02020602080505020303" pitchFamily="18" charset="0"/>
              </a:rPr>
              <a:t>Maga a szerző a kéziratot teleírta színpadi alkalmazáshoz szükséges megjegyzésekkel. Képzeletében a nyitány úgy jelent meg, hogy meglehetősen sötét van - éjfél tájt - Csongor </a:t>
            </a:r>
            <a:r>
              <a:rPr lang="hu-HU" sz="2000" dirty="0" err="1" smtClean="0">
                <a:solidFill>
                  <a:srgbClr val="C00000"/>
                </a:solidFill>
                <a:latin typeface="Baskerville Old Face" panose="02020602080505020303" pitchFamily="18" charset="0"/>
              </a:rPr>
              <a:t>úrfiék</a:t>
            </a:r>
            <a:r>
              <a:rPr lang="hu-HU" sz="2000" dirty="0" smtClean="0">
                <a:solidFill>
                  <a:srgbClr val="C00000"/>
                </a:solidFill>
                <a:latin typeface="Baskerville Old Face" panose="02020602080505020303" pitchFamily="18" charset="0"/>
              </a:rPr>
              <a:t> birtokán, s csak néhány mécses lángja világítja meg sejtelmesen a bokrokat a színpad elején.  Amolyan sövény alkotta útvesztőt képzelt el, melynek kiemelt pontja a varázskör, ahol megjelennek és megszólalnak a valóságon és időn túli szimbolikus lények. A negyedik jelenet volt a legmozgalmasabb és helyszíneiben a legváltozatosabb, nyílt színi változtatásokkal, süllyesztővel. </a:t>
            </a:r>
          </a:p>
          <a:p>
            <a:pPr algn="just"/>
            <a:r>
              <a:rPr lang="hu-HU" sz="2000" dirty="0" smtClean="0">
                <a:solidFill>
                  <a:srgbClr val="C00000"/>
                </a:solidFill>
                <a:latin typeface="Baskerville Old Face" panose="02020602080505020303" pitchFamily="18" charset="0"/>
              </a:rPr>
              <a:t>12 képre osztotta az öt felvonásos művet, dinamikus és változatos jeleneteket szerkesztett egymást követve.</a:t>
            </a:r>
            <a:endParaRPr lang="hu-HU" sz="2000" dirty="0">
              <a:solidFill>
                <a:srgbClr val="C00000"/>
              </a:solidFill>
              <a:latin typeface="Baskerville Old Face" panose="02020602080505020303" pitchFamily="18" charset="0"/>
            </a:endParaRPr>
          </a:p>
        </p:txBody>
      </p:sp>
      <p:sp>
        <p:nvSpPr>
          <p:cNvPr id="3" name="AutoShape 2" descr="Képtalálat a következőre: „vörösmar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4" descr="Képtalálat a következőre: „vörösmar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AutoShape 6" descr="Képtalálat a következőre: „vörösmar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 name="AutoShape 8" descr="Képtalálat a következőre: „vörösma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10" descr="Képtalálat a következőre: „vörösmart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Tree>
    <p:extLst>
      <p:ext uri="{BB962C8B-B14F-4D97-AF65-F5344CB8AC3E}">
        <p14:creationId xmlns:p14="http://schemas.microsoft.com/office/powerpoint/2010/main" val="484896105"/>
      </p:ext>
    </p:extLst>
  </p:cSld>
  <p:clrMapOvr>
    <a:masterClrMapping/>
  </p:clrMapOvr>
  <p:transition advTm="1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0-#ppt_w/2"/>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036"/>
                                        </p:tgtEl>
                                        <p:attrNameLst>
                                          <p:attrName>style.visibility</p:attrName>
                                        </p:attrNameLst>
                                      </p:cBhvr>
                                      <p:to>
                                        <p:strVal val="visible"/>
                                      </p:to>
                                    </p:set>
                                    <p:anim calcmode="lin" valueType="num">
                                      <p:cBhvr additive="base">
                                        <p:cTn id="15" dur="5000" fill="hold"/>
                                        <p:tgtEl>
                                          <p:spTgt spid="1036"/>
                                        </p:tgtEl>
                                        <p:attrNameLst>
                                          <p:attrName>ppt_x</p:attrName>
                                        </p:attrNameLst>
                                      </p:cBhvr>
                                      <p:tavLst>
                                        <p:tav tm="0">
                                          <p:val>
                                            <p:strVal val="0-#ppt_w/2"/>
                                          </p:val>
                                        </p:tav>
                                        <p:tav tm="100000">
                                          <p:val>
                                            <p:strVal val="#ppt_x"/>
                                          </p:val>
                                        </p:tav>
                                      </p:tavLst>
                                    </p:anim>
                                    <p:anim calcmode="lin" valueType="num">
                                      <p:cBhvr additive="base">
                                        <p:cTn id="16" dur="5000" fill="hold"/>
                                        <p:tgtEl>
                                          <p:spTgt spid="1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90500" y="-130176"/>
            <a:ext cx="10515600" cy="1325563"/>
          </a:xfrm>
        </p:spPr>
        <p:txBody>
          <a:bodyPr>
            <a:normAutofit/>
          </a:bodyPr>
          <a:lstStyle/>
          <a:p>
            <a:pPr algn="ctr"/>
            <a:r>
              <a:rPr lang="hu-HU" sz="4800" dirty="0" err="1" smtClean="0">
                <a:solidFill>
                  <a:schemeClr val="accent4">
                    <a:lumMod val="75000"/>
                  </a:schemeClr>
                </a:solidFill>
                <a:latin typeface="Baskerville Old Face" panose="02020602080505020303" pitchFamily="18" charset="0"/>
              </a:rPr>
              <a:t>Ki-kiCSODA</a:t>
            </a:r>
            <a:r>
              <a:rPr lang="hu-HU" sz="4800" dirty="0" smtClean="0">
                <a:solidFill>
                  <a:schemeClr val="accent4">
                    <a:lumMod val="75000"/>
                  </a:schemeClr>
                </a:solidFill>
                <a:latin typeface="Baskerville Old Face" panose="02020602080505020303" pitchFamily="18" charset="0"/>
              </a:rPr>
              <a:t>?</a:t>
            </a:r>
            <a:endParaRPr lang="hu-HU" sz="4800" dirty="0">
              <a:solidFill>
                <a:schemeClr val="accent4">
                  <a:lumMod val="75000"/>
                </a:schemeClr>
              </a:solidFill>
              <a:latin typeface="Baskerville Old Face" panose="02020602080505020303" pitchFamily="18" charset="0"/>
            </a:endParaRPr>
          </a:p>
        </p:txBody>
      </p:sp>
      <p:pic>
        <p:nvPicPr>
          <p:cNvPr id="9" name="Picture 4" descr="http://www.szinhaziadattar.hu/web/motor/altalanos/kep.am.php?ab=oszmi&amp;pa=0107&amp;m=Picture&amp;t=Ari01_Pict_07&amp;k=Arisorszam&amp;ot=kep|jpg&amp;bf=..%2F_objektum%2F%7Chttp%3A%2F%2Fwww.szinhaziadattar.hu%3A8181%2F_objektum%2F&amp;aris=Arisorszam&amp;mid=2000&amp;kid=2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755" y="3927231"/>
            <a:ext cx="2347122" cy="27549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szinhaziadattar.hu/web/motor/altalanos/kep.am.php?ab=oszmi&amp;pa=0107&amp;m=Picture&amp;t=Ari01_Pict_07&amp;k=Arisorszam&amp;ot=kep|jpg&amp;bf=..%2F_objektum%2F%7Chttp%3A%2F%2Fwww.szinhaziadattar.hu%3A8181%2F_objektum%2F&amp;aris=Arisorszam&amp;mid=2000&amp;kid=2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553" y="4068640"/>
            <a:ext cx="2971800" cy="2390775"/>
          </a:xfrm>
          <a:prstGeom prst="rect">
            <a:avLst/>
          </a:prstGeom>
          <a:noFill/>
          <a:extLst>
            <a:ext uri="{909E8E84-426E-40DD-AFC4-6F175D3DCCD1}">
              <a14:hiddenFill xmlns:a14="http://schemas.microsoft.com/office/drawing/2010/main">
                <a:solidFill>
                  <a:srgbClr val="FFFFFF"/>
                </a:solidFill>
              </a14:hiddenFill>
            </a:ext>
          </a:extLst>
        </p:spPr>
      </p:pic>
      <p:sp>
        <p:nvSpPr>
          <p:cNvPr id="3" name="Tartalom helye 2"/>
          <p:cNvSpPr>
            <a:spLocks noGrp="1"/>
          </p:cNvSpPr>
          <p:nvPr>
            <p:ph idx="1"/>
          </p:nvPr>
        </p:nvSpPr>
        <p:spPr>
          <a:xfrm>
            <a:off x="0" y="1017118"/>
            <a:ext cx="12192000" cy="2713053"/>
          </a:xfrm>
        </p:spPr>
        <p:txBody>
          <a:bodyPr>
            <a:normAutofit/>
          </a:bodyPr>
          <a:lstStyle/>
          <a:p>
            <a:pPr marL="0" indent="0" algn="just">
              <a:buNone/>
            </a:pPr>
            <a:r>
              <a:rPr lang="hu-HU" sz="2200" dirty="0" smtClean="0">
                <a:solidFill>
                  <a:schemeClr val="accent4">
                    <a:lumMod val="75000"/>
                  </a:schemeClr>
                </a:solidFill>
                <a:latin typeface="Baskerville Old Face" panose="02020602080505020303" pitchFamily="18" charset="0"/>
              </a:rPr>
              <a:t>A történet valamennyi szereplője agyszülemény. Csongor és Tünde minden nő és férfi ősi alakjai. Kontrasztjaik Balga és Ilma. Az ellentétpárok a vágy-valóság, az idealizmus és a földhözragadtság kettőssége. A két férfi a földi erő, a két nő az égi magaslatok birtoklói.</a:t>
            </a:r>
          </a:p>
          <a:p>
            <a:pPr marL="0" indent="0" algn="just">
              <a:buNone/>
            </a:pPr>
            <a:r>
              <a:rPr lang="hu-HU" sz="2200" dirty="0" err="1" smtClean="0">
                <a:solidFill>
                  <a:schemeClr val="accent4">
                    <a:lumMod val="75000"/>
                  </a:schemeClr>
                </a:solidFill>
                <a:latin typeface="Baskerville Old Face" panose="02020602080505020303" pitchFamily="18" charset="0"/>
              </a:rPr>
              <a:t>Mirígy</a:t>
            </a:r>
            <a:r>
              <a:rPr lang="hu-HU" sz="2200" dirty="0" smtClean="0">
                <a:solidFill>
                  <a:schemeClr val="accent4">
                    <a:lumMod val="75000"/>
                  </a:schemeClr>
                </a:solidFill>
                <a:latin typeface="Baskerville Old Face" panose="02020602080505020303" pitchFamily="18" charset="0"/>
              </a:rPr>
              <a:t> egy ártó démon, minden jó megrontója. A három vándor egy-egy tükörképe az emberi hatalomvágynak, tudálékosságnak és pénzéhségnek. Éj mint egy istenség jelenik meg, korlátlan hatalommal és életidővel. Ő jelenti a világmindenséget. </a:t>
            </a:r>
            <a:r>
              <a:rPr lang="hu-HU" sz="2200" dirty="0" err="1" smtClean="0">
                <a:solidFill>
                  <a:schemeClr val="accent4">
                    <a:lumMod val="75000"/>
                  </a:schemeClr>
                </a:solidFill>
                <a:latin typeface="Baskerville Old Face" panose="02020602080505020303" pitchFamily="18" charset="0"/>
              </a:rPr>
              <a:t>Kurrah</a:t>
            </a:r>
            <a:r>
              <a:rPr lang="hu-HU" sz="2200" dirty="0" smtClean="0">
                <a:solidFill>
                  <a:schemeClr val="accent4">
                    <a:lumMod val="75000"/>
                  </a:schemeClr>
                </a:solidFill>
                <a:latin typeface="Baskerville Old Face" panose="02020602080505020303" pitchFamily="18" charset="0"/>
              </a:rPr>
              <a:t>, </a:t>
            </a:r>
            <a:r>
              <a:rPr lang="hu-HU" sz="2200" dirty="0" err="1" smtClean="0">
                <a:solidFill>
                  <a:schemeClr val="accent4">
                    <a:lumMod val="75000"/>
                  </a:schemeClr>
                </a:solidFill>
                <a:latin typeface="Baskerville Old Face" panose="02020602080505020303" pitchFamily="18" charset="0"/>
              </a:rPr>
              <a:t>Berreh</a:t>
            </a:r>
            <a:r>
              <a:rPr lang="hu-HU" sz="2200" dirty="0" smtClean="0">
                <a:solidFill>
                  <a:schemeClr val="accent4">
                    <a:lumMod val="75000"/>
                  </a:schemeClr>
                </a:solidFill>
                <a:latin typeface="Baskerville Old Face" panose="02020602080505020303" pitchFamily="18" charset="0"/>
              </a:rPr>
              <a:t> és Duzzog a megnyomorított emberi lelket szimbolizálják, gonosz cselekedeteik ellenére a mélyen elrejtve jók. Ledér a testiséget testesíti meg. </a:t>
            </a:r>
          </a:p>
          <a:p>
            <a:pPr marL="0" indent="0" algn="just">
              <a:buNone/>
            </a:pPr>
            <a:endParaRPr lang="hu-HU" sz="2200" dirty="0" smtClean="0">
              <a:solidFill>
                <a:schemeClr val="accent4">
                  <a:lumMod val="75000"/>
                </a:schemeClr>
              </a:solidFill>
              <a:latin typeface="Baskerville Old Face" panose="02020602080505020303" pitchFamily="18" charset="0"/>
            </a:endParaRPr>
          </a:p>
        </p:txBody>
      </p:sp>
    </p:spTree>
    <p:extLst>
      <p:ext uri="{BB962C8B-B14F-4D97-AF65-F5344CB8AC3E}">
        <p14:creationId xmlns:p14="http://schemas.microsoft.com/office/powerpoint/2010/main" val="1360682553"/>
      </p:ext>
    </p:extLst>
  </p:cSld>
  <p:clrMapOvr>
    <a:masterClrMapping/>
  </p:clrMapOvr>
  <p:transition advTm="9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100"/>
                                        <p:tgtEl>
                                          <p:spTgt spid="2"/>
                                        </p:tgtEl>
                                        <p:attrNameLst>
                                          <p:attrName>style.color</p:attrName>
                                        </p:attrNameLst>
                                      </p:cBhvr>
                                      <p:tavLst>
                                        <p:tav tm="0">
                                          <p:val>
                                            <p:clrVal>
                                              <a:srgbClr val="C4A15A"/>
                                            </p:clrVal>
                                          </p:val>
                                        </p:tav>
                                        <p:tav tm="50000">
                                          <p:val>
                                            <p:clrVal>
                                              <a:schemeClr val="folHlink"/>
                                            </p:clrVal>
                                          </p:val>
                                        </p:tav>
                                      </p:tavLst>
                                    </p:anim>
                                    <p:anim calcmode="discrete" valueType="clr">
                                      <p:cBhvr>
                                        <p:cTn id="8" dur="100"/>
                                        <p:tgtEl>
                                          <p:spTgt spid="2"/>
                                        </p:tgtEl>
                                        <p:attrNameLst>
                                          <p:attrName>fillcolor</p:attrName>
                                        </p:attrNameLst>
                                      </p:cBhvr>
                                      <p:tavLst>
                                        <p:tav tm="0">
                                          <p:val>
                                            <p:clrVal>
                                              <a:schemeClr val="accent2"/>
                                            </p:clrVal>
                                          </p:val>
                                        </p:tav>
                                        <p:tav tm="50000">
                                          <p:val>
                                            <p:clrVal>
                                              <a:schemeClr val="hlink"/>
                                            </p:clrVal>
                                          </p:val>
                                        </p:tav>
                                      </p:tavLst>
                                    </p:anim>
                                    <p:set>
                                      <p:cBhvr>
                                        <p:cTn id="9" dur="100"/>
                                        <p:tgtEl>
                                          <p:spTgt spid="2"/>
                                        </p:tgtEl>
                                        <p:attrNameLst>
                                          <p:attrName>fill.type</p:attrName>
                                        </p:attrNameLst>
                                      </p:cBhvr>
                                      <p:to>
                                        <p:strVal val="solid"/>
                                      </p:to>
                                    </p:set>
                                  </p:childTnLst>
                                </p:cTn>
                              </p:par>
                            </p:childTnLst>
                          </p:cTn>
                        </p:par>
                        <p:par>
                          <p:cTn id="10" fill="hold">
                            <p:stCondLst>
                              <p:cond delay="600"/>
                            </p:stCondLst>
                            <p:childTnLst>
                              <p:par>
                                <p:cTn id="11" presetID="55"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0" end="0"/>
                                            </p:txEl>
                                          </p:spTgt>
                                        </p:tgtEl>
                                      </p:cBhvr>
                                    </p:animEffect>
                                  </p:childTnLst>
                                </p:cTn>
                              </p:par>
                            </p:childTnLst>
                          </p:cTn>
                        </p:par>
                        <p:par>
                          <p:cTn id="16" fill="hold">
                            <p:stCondLst>
                              <p:cond delay="2600"/>
                            </p:stCondLst>
                            <p:childTnLst>
                              <p:par>
                                <p:cTn id="17" presetID="55"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1" end="1"/>
                                            </p:txEl>
                                          </p:spTgt>
                                        </p:tgtEl>
                                      </p:cBhvr>
                                    </p:animEffect>
                                  </p:childTnLst>
                                </p:cTn>
                              </p:par>
                            </p:childTnLst>
                          </p:cTn>
                        </p:par>
                        <p:par>
                          <p:cTn id="22" fill="hold">
                            <p:stCondLst>
                              <p:cond delay="4600"/>
                            </p:stCondLst>
                            <p:childTnLst>
                              <p:par>
                                <p:cTn id="23" presetID="26"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s-media-cache-ak0.pinimg.com/236x/34/dc/b2/34dcb2c3956d74eeacb4e67995a82b6f.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5384"/>
            <a:ext cx="12192000" cy="6893383"/>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838200" y="254836"/>
            <a:ext cx="10515600" cy="1325563"/>
          </a:xfrm>
        </p:spPr>
        <p:txBody>
          <a:bodyPr>
            <a:scene3d>
              <a:camera prst="orthographicFront"/>
              <a:lightRig rig="threePt" dir="t"/>
            </a:scene3d>
            <a:sp3d>
              <a:contourClr>
                <a:schemeClr val="bg1"/>
              </a:contourClr>
            </a:sp3d>
          </a:bodyPr>
          <a:lstStyle/>
          <a:p>
            <a:pPr algn="ctr"/>
            <a:r>
              <a:rPr lang="hu-HU" b="1" dirty="0" smtClean="0">
                <a:solidFill>
                  <a:srgbClr val="D4382C"/>
                </a:solidFill>
                <a:effectLst>
                  <a:outerShdw blurRad="38100" dist="38100" dir="2700000" algn="tl">
                    <a:srgbClr val="000000">
                      <a:alpha val="43137"/>
                    </a:srgbClr>
                  </a:outerShdw>
                </a:effectLst>
                <a:latin typeface="Baskerville Old Face" panose="02020602080505020303" pitchFamily="18" charset="0"/>
              </a:rPr>
              <a:t>A karakterek megszemélyesítői</a:t>
            </a:r>
            <a:endParaRPr lang="hu-HU" b="1" dirty="0">
              <a:solidFill>
                <a:srgbClr val="D4382C"/>
              </a:solidFill>
              <a:effectLst>
                <a:outerShdw blurRad="38100" dist="38100" dir="2700000" algn="tl">
                  <a:srgbClr val="000000">
                    <a:alpha val="43137"/>
                  </a:srgbClr>
                </a:outerShdw>
              </a:effectLst>
              <a:latin typeface="Baskerville Old Face" panose="02020602080505020303" pitchFamily="18" charset="0"/>
            </a:endParaRPr>
          </a:p>
        </p:txBody>
      </p:sp>
      <p:sp>
        <p:nvSpPr>
          <p:cNvPr id="10" name="Téglalap 9"/>
          <p:cNvSpPr/>
          <p:nvPr/>
        </p:nvSpPr>
        <p:spPr>
          <a:xfrm>
            <a:off x="0" y="1945603"/>
            <a:ext cx="5533292" cy="4062651"/>
          </a:xfrm>
          <a:prstGeom prst="rect">
            <a:avLst/>
          </a:prstGeom>
        </p:spPr>
        <p:txBody>
          <a:bodyPr wrap="square">
            <a:spAutoFit/>
            <a:scene3d>
              <a:camera prst="orthographicFront"/>
              <a:lightRig rig="threePt" dir="t"/>
            </a:scene3d>
            <a:sp3d>
              <a:contourClr>
                <a:schemeClr val="tx1"/>
              </a:contourClr>
            </a:sp3d>
          </a:bodyPr>
          <a:lstStyle/>
          <a:p>
            <a:pPr lvl="0" algn="r"/>
            <a:r>
              <a:rPr lang="hu-HU" sz="2800" b="1" dirty="0" smtClean="0">
                <a:solidFill>
                  <a:srgbClr val="D4382C"/>
                </a:solidFill>
                <a:latin typeface="Baskerville Old Face" panose="02020602080505020303" pitchFamily="18" charset="0"/>
              </a:rPr>
              <a:t>Cselekmények főbonyolítói</a:t>
            </a:r>
          </a:p>
          <a:p>
            <a:pPr lvl="0" algn="r"/>
            <a:r>
              <a:rPr lang="hu-HU" sz="1400" b="1" dirty="0">
                <a:solidFill>
                  <a:srgbClr val="D4382C"/>
                </a:solidFill>
                <a:latin typeface="Arial" panose="020B0604020202020204" pitchFamily="34" charset="0"/>
              </a:rPr>
              <a:t/>
            </a:r>
            <a:br>
              <a:rPr lang="hu-HU" sz="1400" b="1" dirty="0">
                <a:solidFill>
                  <a:srgbClr val="D4382C"/>
                </a:solidFill>
                <a:latin typeface="Arial" panose="020B0604020202020204" pitchFamily="34" charset="0"/>
              </a:rPr>
            </a:br>
            <a:r>
              <a:rPr lang="hu-HU" sz="2400" b="1" dirty="0">
                <a:solidFill>
                  <a:srgbClr val="D4382C"/>
                </a:solidFill>
                <a:latin typeface="Baskerville Old Face" panose="02020602080505020303" pitchFamily="18" charset="0"/>
              </a:rPr>
              <a:t>Csongor: Téri Sándor</a:t>
            </a:r>
            <a:br>
              <a:rPr lang="hu-HU" sz="2400" b="1" dirty="0">
                <a:solidFill>
                  <a:srgbClr val="D4382C"/>
                </a:solidFill>
                <a:latin typeface="Baskerville Old Face" panose="02020602080505020303" pitchFamily="18" charset="0"/>
              </a:rPr>
            </a:br>
            <a:r>
              <a:rPr lang="hu-HU" sz="2400" b="1" dirty="0" err="1" smtClean="0">
                <a:solidFill>
                  <a:srgbClr val="D4382C"/>
                </a:solidFill>
                <a:latin typeface="Baskerville Old Face" panose="02020602080505020303" pitchFamily="18" charset="0"/>
              </a:rPr>
              <a:t>Balkay</a:t>
            </a:r>
            <a:r>
              <a:rPr lang="hu-HU" sz="2400" b="1" dirty="0" smtClean="0">
                <a:solidFill>
                  <a:srgbClr val="D4382C"/>
                </a:solidFill>
                <a:latin typeface="Baskerville Old Face" panose="02020602080505020303" pitchFamily="18" charset="0"/>
              </a:rPr>
              <a:t> </a:t>
            </a:r>
            <a:r>
              <a:rPr lang="hu-HU" sz="2400" b="1" dirty="0">
                <a:solidFill>
                  <a:srgbClr val="D4382C"/>
                </a:solidFill>
                <a:latin typeface="Baskerville Old Face" panose="02020602080505020303" pitchFamily="18" charset="0"/>
              </a:rPr>
              <a:t>Géza (1981.09.30-tól)</a:t>
            </a:r>
            <a:br>
              <a:rPr lang="hu-HU" sz="2400" b="1" dirty="0">
                <a:solidFill>
                  <a:srgbClr val="D4382C"/>
                </a:solidFill>
                <a:latin typeface="Baskerville Old Face" panose="02020602080505020303" pitchFamily="18" charset="0"/>
              </a:rPr>
            </a:br>
            <a:r>
              <a:rPr lang="hu-HU" sz="2400" b="1" dirty="0">
                <a:solidFill>
                  <a:srgbClr val="D4382C"/>
                </a:solidFill>
                <a:latin typeface="Baskerville Old Face" panose="02020602080505020303" pitchFamily="18" charset="0"/>
              </a:rPr>
              <a:t>Tünde: Bodnár Erika</a:t>
            </a:r>
            <a:br>
              <a:rPr lang="hu-HU" sz="2400" b="1" dirty="0">
                <a:solidFill>
                  <a:srgbClr val="D4382C"/>
                </a:solidFill>
                <a:latin typeface="Baskerville Old Face" panose="02020602080505020303" pitchFamily="18" charset="0"/>
              </a:rPr>
            </a:br>
            <a:r>
              <a:rPr lang="hu-HU" sz="2400" b="1" dirty="0" smtClean="0">
                <a:solidFill>
                  <a:srgbClr val="D4382C"/>
                </a:solidFill>
                <a:latin typeface="Baskerville Old Face" panose="02020602080505020303" pitchFamily="18" charset="0"/>
              </a:rPr>
              <a:t>Udvaros </a:t>
            </a:r>
            <a:r>
              <a:rPr lang="hu-HU" sz="2400" b="1" dirty="0">
                <a:solidFill>
                  <a:srgbClr val="D4382C"/>
                </a:solidFill>
                <a:latin typeface="Baskerville Old Face" panose="02020602080505020303" pitchFamily="18" charset="0"/>
              </a:rPr>
              <a:t>Dorottya (1981.09.30-tól)</a:t>
            </a:r>
            <a:br>
              <a:rPr lang="hu-HU" sz="2400" b="1" dirty="0">
                <a:solidFill>
                  <a:srgbClr val="D4382C"/>
                </a:solidFill>
                <a:latin typeface="Baskerville Old Face" panose="02020602080505020303" pitchFamily="18" charset="0"/>
              </a:rPr>
            </a:br>
            <a:r>
              <a:rPr lang="hu-HU" sz="2400" b="1" dirty="0">
                <a:solidFill>
                  <a:srgbClr val="D4382C"/>
                </a:solidFill>
                <a:latin typeface="Baskerville Old Face" panose="02020602080505020303" pitchFamily="18" charset="0"/>
              </a:rPr>
              <a:t>Balga: </a:t>
            </a:r>
            <a:r>
              <a:rPr lang="hu-HU" sz="2400" b="1" dirty="0" err="1">
                <a:solidFill>
                  <a:srgbClr val="D4382C"/>
                </a:solidFill>
                <a:latin typeface="Baskerville Old Face" panose="02020602080505020303" pitchFamily="18" charset="0"/>
              </a:rPr>
              <a:t>Pathó</a:t>
            </a:r>
            <a:r>
              <a:rPr lang="hu-HU" sz="2400" b="1" dirty="0">
                <a:solidFill>
                  <a:srgbClr val="D4382C"/>
                </a:solidFill>
                <a:latin typeface="Baskerville Old Face" panose="02020602080505020303" pitchFamily="18" charset="0"/>
              </a:rPr>
              <a:t> István</a:t>
            </a:r>
            <a:br>
              <a:rPr lang="hu-HU" sz="2400" b="1" dirty="0">
                <a:solidFill>
                  <a:srgbClr val="D4382C"/>
                </a:solidFill>
                <a:latin typeface="Baskerville Old Face" panose="02020602080505020303" pitchFamily="18" charset="0"/>
              </a:rPr>
            </a:br>
            <a:r>
              <a:rPr lang="hu-HU" sz="2400" b="1" dirty="0">
                <a:solidFill>
                  <a:srgbClr val="D4382C"/>
                </a:solidFill>
                <a:latin typeface="Baskerville Old Face" panose="02020602080505020303" pitchFamily="18" charset="0"/>
              </a:rPr>
              <a:t>Ilma: Vörös Eszter</a:t>
            </a:r>
            <a:br>
              <a:rPr lang="hu-HU" sz="2400" b="1" dirty="0">
                <a:solidFill>
                  <a:srgbClr val="D4382C"/>
                </a:solidFill>
                <a:latin typeface="Baskerville Old Face" panose="02020602080505020303" pitchFamily="18" charset="0"/>
              </a:rPr>
            </a:br>
            <a:r>
              <a:rPr lang="hu-HU" sz="2400" b="1" dirty="0" err="1" smtClean="0">
                <a:solidFill>
                  <a:srgbClr val="D4382C"/>
                </a:solidFill>
                <a:latin typeface="Baskerville Old Face" panose="02020602080505020303" pitchFamily="18" charset="0"/>
              </a:rPr>
              <a:t>Pregitzer</a:t>
            </a:r>
            <a:r>
              <a:rPr lang="hu-HU" sz="2400" b="1" dirty="0" smtClean="0">
                <a:solidFill>
                  <a:srgbClr val="D4382C"/>
                </a:solidFill>
                <a:latin typeface="Baskerville Old Face" panose="02020602080505020303" pitchFamily="18" charset="0"/>
              </a:rPr>
              <a:t> </a:t>
            </a:r>
            <a:r>
              <a:rPr lang="hu-HU" sz="2400" b="1" dirty="0">
                <a:solidFill>
                  <a:srgbClr val="D4382C"/>
                </a:solidFill>
                <a:latin typeface="Baskerville Old Face" panose="02020602080505020303" pitchFamily="18" charset="0"/>
              </a:rPr>
              <a:t>Fruzsina (1981.09.30-tól)</a:t>
            </a:r>
            <a:br>
              <a:rPr lang="hu-HU" sz="2400" b="1" dirty="0">
                <a:solidFill>
                  <a:srgbClr val="D4382C"/>
                </a:solidFill>
                <a:latin typeface="Baskerville Old Face" panose="02020602080505020303" pitchFamily="18" charset="0"/>
              </a:rPr>
            </a:br>
            <a:r>
              <a:rPr lang="hu-HU" sz="2400" b="1" dirty="0" err="1" smtClean="0">
                <a:solidFill>
                  <a:srgbClr val="D4382C"/>
                </a:solidFill>
                <a:latin typeface="Baskerville Old Face" panose="02020602080505020303" pitchFamily="18" charset="0"/>
              </a:rPr>
              <a:t>Mirígy</a:t>
            </a:r>
            <a:r>
              <a:rPr lang="hu-HU" sz="2400" b="1" dirty="0">
                <a:solidFill>
                  <a:srgbClr val="D4382C"/>
                </a:solidFill>
                <a:latin typeface="Baskerville Old Face" panose="02020602080505020303" pitchFamily="18" charset="0"/>
              </a:rPr>
              <a:t>: </a:t>
            </a:r>
            <a:r>
              <a:rPr lang="hu-HU" sz="2400" b="1" dirty="0" err="1">
                <a:solidFill>
                  <a:srgbClr val="D4382C"/>
                </a:solidFill>
                <a:latin typeface="Baskerville Old Face" panose="02020602080505020303" pitchFamily="18" charset="0"/>
              </a:rPr>
              <a:t>Ronyecz</a:t>
            </a:r>
            <a:r>
              <a:rPr lang="hu-HU" sz="2400" b="1" dirty="0">
                <a:solidFill>
                  <a:srgbClr val="D4382C"/>
                </a:solidFill>
                <a:latin typeface="Baskerville Old Face" panose="02020602080505020303" pitchFamily="18" charset="0"/>
              </a:rPr>
              <a:t> Mária</a:t>
            </a:r>
            <a:br>
              <a:rPr lang="hu-HU" sz="2400" b="1" dirty="0">
                <a:solidFill>
                  <a:srgbClr val="D4382C"/>
                </a:solidFill>
                <a:latin typeface="Baskerville Old Face" panose="02020602080505020303" pitchFamily="18" charset="0"/>
              </a:rPr>
            </a:br>
            <a:endParaRPr lang="hu-HU" sz="2400" b="1" dirty="0">
              <a:solidFill>
                <a:srgbClr val="D4382C"/>
              </a:solidFill>
              <a:latin typeface="Baskerville Old Face" panose="02020602080505020303" pitchFamily="18" charset="0"/>
            </a:endParaRPr>
          </a:p>
        </p:txBody>
      </p:sp>
      <p:sp>
        <p:nvSpPr>
          <p:cNvPr id="11" name="Téglalap 10"/>
          <p:cNvSpPr/>
          <p:nvPr/>
        </p:nvSpPr>
        <p:spPr>
          <a:xfrm>
            <a:off x="6213231" y="1969263"/>
            <a:ext cx="5123542" cy="3847207"/>
          </a:xfrm>
          <a:prstGeom prst="rect">
            <a:avLst/>
          </a:prstGeom>
        </p:spPr>
        <p:txBody>
          <a:bodyPr wrap="square">
            <a:spAutoFit/>
          </a:bodyPr>
          <a:lstStyle/>
          <a:p>
            <a:pPr lvl="0"/>
            <a:r>
              <a:rPr lang="hu-HU" sz="2800" b="1" dirty="0" smtClean="0">
                <a:solidFill>
                  <a:srgbClr val="D4382C"/>
                </a:solidFill>
                <a:latin typeface="Baskerville Old Face" panose="02020602080505020303" pitchFamily="18" charset="0"/>
              </a:rPr>
              <a:t>Cselekmények mellékbonyolítói</a:t>
            </a:r>
          </a:p>
          <a:p>
            <a:pPr lvl="0"/>
            <a:endParaRPr lang="hu-HU" sz="2400" b="1" dirty="0" smtClean="0">
              <a:solidFill>
                <a:srgbClr val="D4382C"/>
              </a:solidFill>
              <a:latin typeface="Baskerville Old Face" panose="02020602080505020303" pitchFamily="18" charset="0"/>
            </a:endParaRPr>
          </a:p>
          <a:p>
            <a:pPr lvl="0"/>
            <a:r>
              <a:rPr lang="hu-HU" sz="2400" b="1" dirty="0" smtClean="0">
                <a:solidFill>
                  <a:srgbClr val="D4382C"/>
                </a:solidFill>
                <a:latin typeface="Baskerville Old Face" panose="02020602080505020303" pitchFamily="18" charset="0"/>
              </a:rPr>
              <a:t>Ledér: Császár Angéla</a:t>
            </a:r>
            <a:br>
              <a:rPr lang="hu-HU" sz="2400" b="1" dirty="0" smtClean="0">
                <a:solidFill>
                  <a:srgbClr val="D4382C"/>
                </a:solidFill>
                <a:latin typeface="Baskerville Old Face" panose="02020602080505020303" pitchFamily="18" charset="0"/>
              </a:rPr>
            </a:br>
            <a:r>
              <a:rPr lang="hu-HU" sz="2400" b="1" dirty="0" smtClean="0">
                <a:solidFill>
                  <a:srgbClr val="D4382C"/>
                </a:solidFill>
                <a:latin typeface="Baskerville Old Face" panose="02020602080505020303" pitchFamily="18" charset="0"/>
              </a:rPr>
              <a:t>Éj: Kohut Magda</a:t>
            </a:r>
            <a:br>
              <a:rPr lang="hu-HU" sz="2400" b="1" dirty="0" smtClean="0">
                <a:solidFill>
                  <a:srgbClr val="D4382C"/>
                </a:solidFill>
                <a:latin typeface="Baskerville Old Face" panose="02020602080505020303" pitchFamily="18" charset="0"/>
              </a:rPr>
            </a:br>
            <a:r>
              <a:rPr lang="hu-HU" sz="2400" b="1" dirty="0" err="1" smtClean="0">
                <a:solidFill>
                  <a:srgbClr val="D4382C"/>
                </a:solidFill>
                <a:latin typeface="Baskerville Old Face" panose="02020602080505020303" pitchFamily="18" charset="0"/>
              </a:rPr>
              <a:t>Kurrah</a:t>
            </a:r>
            <a:r>
              <a:rPr lang="hu-HU" sz="2400" b="1" dirty="0" smtClean="0">
                <a:solidFill>
                  <a:srgbClr val="D4382C"/>
                </a:solidFill>
                <a:latin typeface="Baskerville Old Face" panose="02020602080505020303" pitchFamily="18" charset="0"/>
              </a:rPr>
              <a:t>: </a:t>
            </a:r>
            <a:r>
              <a:rPr lang="hu-HU" sz="2400" b="1" dirty="0" err="1" smtClean="0">
                <a:solidFill>
                  <a:srgbClr val="D4382C"/>
                </a:solidFill>
                <a:latin typeface="Baskerville Old Face" panose="02020602080505020303" pitchFamily="18" charset="0"/>
              </a:rPr>
              <a:t>Szacsvay</a:t>
            </a:r>
            <a:r>
              <a:rPr lang="hu-HU" sz="2400" b="1" dirty="0" smtClean="0">
                <a:solidFill>
                  <a:srgbClr val="D4382C"/>
                </a:solidFill>
                <a:latin typeface="Baskerville Old Face" panose="02020602080505020303" pitchFamily="18" charset="0"/>
              </a:rPr>
              <a:t> László</a:t>
            </a:r>
            <a:br>
              <a:rPr lang="hu-HU" sz="2400" b="1" dirty="0" smtClean="0">
                <a:solidFill>
                  <a:srgbClr val="D4382C"/>
                </a:solidFill>
                <a:latin typeface="Baskerville Old Face" panose="02020602080505020303" pitchFamily="18" charset="0"/>
              </a:rPr>
            </a:br>
            <a:r>
              <a:rPr lang="hu-HU" sz="2400" b="1" dirty="0" err="1" smtClean="0">
                <a:solidFill>
                  <a:srgbClr val="D4382C"/>
                </a:solidFill>
                <a:latin typeface="Baskerville Old Face" panose="02020602080505020303" pitchFamily="18" charset="0"/>
              </a:rPr>
              <a:t>Berreh</a:t>
            </a:r>
            <a:r>
              <a:rPr lang="hu-HU" sz="2400" b="1" dirty="0" smtClean="0">
                <a:solidFill>
                  <a:srgbClr val="D4382C"/>
                </a:solidFill>
                <a:latin typeface="Baskerville Old Face" panose="02020602080505020303" pitchFamily="18" charset="0"/>
              </a:rPr>
              <a:t>: </a:t>
            </a:r>
            <a:r>
              <a:rPr lang="hu-HU" sz="2400" b="1" dirty="0" err="1" smtClean="0">
                <a:solidFill>
                  <a:srgbClr val="D4382C"/>
                </a:solidFill>
                <a:latin typeface="Baskerville Old Face" panose="02020602080505020303" pitchFamily="18" charset="0"/>
              </a:rPr>
              <a:t>Felföldy</a:t>
            </a:r>
            <a:r>
              <a:rPr lang="hu-HU" sz="2400" b="1" dirty="0" smtClean="0">
                <a:solidFill>
                  <a:srgbClr val="D4382C"/>
                </a:solidFill>
                <a:latin typeface="Baskerville Old Face" panose="02020602080505020303" pitchFamily="18" charset="0"/>
              </a:rPr>
              <a:t> </a:t>
            </a:r>
            <a:r>
              <a:rPr lang="hu-HU" sz="2400" b="1" dirty="0" err="1" smtClean="0">
                <a:solidFill>
                  <a:srgbClr val="D4382C"/>
                </a:solidFill>
                <a:latin typeface="Baskerville Old Face" panose="02020602080505020303" pitchFamily="18" charset="0"/>
              </a:rPr>
              <a:t>László</a:t>
            </a:r>
            <a:r>
              <a:rPr lang="hu-HU" sz="2400" b="1" dirty="0" smtClean="0">
                <a:solidFill>
                  <a:srgbClr val="D4382C"/>
                </a:solidFill>
                <a:latin typeface="Baskerville Old Face" panose="02020602080505020303" pitchFamily="18" charset="0"/>
              </a:rPr>
              <a:t/>
            </a:r>
            <a:br>
              <a:rPr lang="hu-HU" sz="2400" b="1" dirty="0" smtClean="0">
                <a:solidFill>
                  <a:srgbClr val="D4382C"/>
                </a:solidFill>
                <a:latin typeface="Baskerville Old Face" panose="02020602080505020303" pitchFamily="18" charset="0"/>
              </a:rPr>
            </a:br>
            <a:r>
              <a:rPr lang="hu-HU" sz="2400" b="1" dirty="0" smtClean="0">
                <a:solidFill>
                  <a:srgbClr val="D4382C"/>
                </a:solidFill>
                <a:latin typeface="Baskerville Old Face" panose="02020602080505020303" pitchFamily="18" charset="0"/>
              </a:rPr>
              <a:t>Duzzog: Benedek Miklós</a:t>
            </a:r>
            <a:br>
              <a:rPr lang="hu-HU" sz="2400" b="1" dirty="0" smtClean="0">
                <a:solidFill>
                  <a:srgbClr val="D4382C"/>
                </a:solidFill>
                <a:latin typeface="Baskerville Old Face" panose="02020602080505020303" pitchFamily="18" charset="0"/>
              </a:rPr>
            </a:br>
            <a:r>
              <a:rPr lang="hu-HU" sz="2400" b="1" dirty="0" smtClean="0">
                <a:solidFill>
                  <a:srgbClr val="D4382C"/>
                </a:solidFill>
                <a:latin typeface="Baskerville Old Face" panose="02020602080505020303" pitchFamily="18" charset="0"/>
              </a:rPr>
              <a:t>Kalmár: Agárdi Gábor</a:t>
            </a:r>
            <a:br>
              <a:rPr lang="hu-HU" sz="2400" b="1" dirty="0" smtClean="0">
                <a:solidFill>
                  <a:srgbClr val="D4382C"/>
                </a:solidFill>
                <a:latin typeface="Baskerville Old Face" panose="02020602080505020303" pitchFamily="18" charset="0"/>
              </a:rPr>
            </a:br>
            <a:r>
              <a:rPr lang="hu-HU" sz="2400" b="1" dirty="0" smtClean="0">
                <a:solidFill>
                  <a:srgbClr val="D4382C"/>
                </a:solidFill>
                <a:latin typeface="Baskerville Old Face" panose="02020602080505020303" pitchFamily="18" charset="0"/>
              </a:rPr>
              <a:t>Fejedelem: Csurka László</a:t>
            </a:r>
            <a:br>
              <a:rPr lang="hu-HU" sz="2400" b="1" dirty="0" smtClean="0">
                <a:solidFill>
                  <a:srgbClr val="D4382C"/>
                </a:solidFill>
                <a:latin typeface="Baskerville Old Face" panose="02020602080505020303" pitchFamily="18" charset="0"/>
              </a:rPr>
            </a:br>
            <a:r>
              <a:rPr lang="hu-HU" sz="2400" b="1" dirty="0" smtClean="0">
                <a:solidFill>
                  <a:srgbClr val="D4382C"/>
                </a:solidFill>
                <a:latin typeface="Baskerville Old Face" panose="02020602080505020303" pitchFamily="18" charset="0"/>
              </a:rPr>
              <a:t>Tudós: Őze Lajos</a:t>
            </a:r>
            <a:endParaRPr lang="hu-HU" sz="2400" dirty="0">
              <a:solidFill>
                <a:srgbClr val="D4382C"/>
              </a:solidFill>
              <a:latin typeface="Baskerville Old Face" panose="02020602080505020303" pitchFamily="18" charset="0"/>
            </a:endParaRPr>
          </a:p>
        </p:txBody>
      </p:sp>
    </p:spTree>
    <p:extLst>
      <p:ext uri="{BB962C8B-B14F-4D97-AF65-F5344CB8AC3E}">
        <p14:creationId xmlns:p14="http://schemas.microsoft.com/office/powerpoint/2010/main" val="1212352966"/>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250" autoRev="1" fill="hold">
                                          <p:stCondLst>
                                            <p:cond delay="0"/>
                                          </p:stCondLst>
                                        </p:cTn>
                                        <p:tgtEl>
                                          <p:spTgt spid="11"/>
                                        </p:tgtEl>
                                        <p:attrNameLst>
                                          <p:attrName>ppt_w</p:attrName>
                                        </p:attrNameLst>
                                      </p:cBhvr>
                                    </p:anim>
                                    <p:anim by="(#ppt_w*0.50)" calcmode="lin" valueType="num">
                                      <p:cBhvr>
                                        <p:cTn id="8" dur="250" decel="50000" autoRev="1" fill="hold">
                                          <p:stCondLst>
                                            <p:cond delay="0"/>
                                          </p:stCondLst>
                                        </p:cTn>
                                        <p:tgtEl>
                                          <p:spTgt spid="11"/>
                                        </p:tgtEl>
                                        <p:attrNameLst>
                                          <p:attrName>ppt_x</p:attrName>
                                        </p:attrNameLst>
                                      </p:cBhvr>
                                    </p:anim>
                                    <p:anim from="(-#ppt_h/2)" to="(#ppt_y)" calcmode="lin" valueType="num">
                                      <p:cBhvr>
                                        <p:cTn id="9" dur="500" fill="hold">
                                          <p:stCondLst>
                                            <p:cond delay="0"/>
                                          </p:stCondLst>
                                        </p:cTn>
                                        <p:tgtEl>
                                          <p:spTgt spid="11"/>
                                        </p:tgtEl>
                                        <p:attrNameLst>
                                          <p:attrName>ppt_y</p:attrName>
                                        </p:attrNameLst>
                                      </p:cBhvr>
                                    </p:anim>
                                    <p:animRot by="21600000">
                                      <p:cBhvr>
                                        <p:cTn id="10" dur="500" fill="hold">
                                          <p:stCondLst>
                                            <p:cond delay="0"/>
                                          </p:stCondLst>
                                        </p:cTn>
                                        <p:tgtEl>
                                          <p:spTgt spid="11"/>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by="(-#ppt_w*2)" calcmode="lin" valueType="num">
                                      <p:cBhvr rctx="PPT">
                                        <p:cTn id="13" dur="250" autoRev="1" fill="hold">
                                          <p:stCondLst>
                                            <p:cond delay="0"/>
                                          </p:stCondLst>
                                        </p:cTn>
                                        <p:tgtEl>
                                          <p:spTgt spid="10"/>
                                        </p:tgtEl>
                                        <p:attrNameLst>
                                          <p:attrName>ppt_w</p:attrName>
                                        </p:attrNameLst>
                                      </p:cBhvr>
                                    </p:anim>
                                    <p:anim by="(#ppt_w*0.50)" calcmode="lin" valueType="num">
                                      <p:cBhvr>
                                        <p:cTn id="14" dur="250" decel="50000" autoRev="1" fill="hold">
                                          <p:stCondLst>
                                            <p:cond delay="0"/>
                                          </p:stCondLst>
                                        </p:cTn>
                                        <p:tgtEl>
                                          <p:spTgt spid="10"/>
                                        </p:tgtEl>
                                        <p:attrNameLst>
                                          <p:attrName>ppt_x</p:attrName>
                                        </p:attrNameLst>
                                      </p:cBhvr>
                                    </p:anim>
                                    <p:anim from="(-#ppt_h/2)" to="(#ppt_y)" calcmode="lin" valueType="num">
                                      <p:cBhvr>
                                        <p:cTn id="15" dur="500" fill="hold">
                                          <p:stCondLst>
                                            <p:cond delay="0"/>
                                          </p:stCondLst>
                                        </p:cTn>
                                        <p:tgtEl>
                                          <p:spTgt spid="10"/>
                                        </p:tgtEl>
                                        <p:attrNameLst>
                                          <p:attrName>ppt_y</p:attrName>
                                        </p:attrNameLst>
                                      </p:cBhvr>
                                    </p:anim>
                                    <p:animRot by="21600000">
                                      <p:cBhvr>
                                        <p:cTn id="16" dur="500" fill="hold">
                                          <p:stCondLst>
                                            <p:cond delay="0"/>
                                          </p:stCondLst>
                                        </p:cTn>
                                        <p:tgtEl>
                                          <p:spTgt spid="10"/>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by="(-#ppt_w*2)" calcmode="lin" valueType="num">
                                      <p:cBhvr rctx="PPT">
                                        <p:cTn id="19" dur="250" autoRev="1" fill="hold">
                                          <p:stCondLst>
                                            <p:cond delay="0"/>
                                          </p:stCondLst>
                                        </p:cTn>
                                        <p:tgtEl>
                                          <p:spTgt spid="2"/>
                                        </p:tgtEl>
                                        <p:attrNameLst>
                                          <p:attrName>ppt_w</p:attrName>
                                        </p:attrNameLst>
                                      </p:cBhvr>
                                    </p:anim>
                                    <p:anim by="(#ppt_w*0.50)" calcmode="lin" valueType="num">
                                      <p:cBhvr>
                                        <p:cTn id="20" dur="250" decel="50000" autoRev="1" fill="hold">
                                          <p:stCondLst>
                                            <p:cond delay="0"/>
                                          </p:stCondLst>
                                        </p:cTn>
                                        <p:tgtEl>
                                          <p:spTgt spid="2"/>
                                        </p:tgtEl>
                                        <p:attrNameLst>
                                          <p:attrName>ppt_x</p:attrName>
                                        </p:attrNameLst>
                                      </p:cBhvr>
                                    </p:anim>
                                    <p:anim from="(-#ppt_h/2)" to="(#ppt_y)" calcmode="lin" valueType="num">
                                      <p:cBhvr>
                                        <p:cTn id="21" dur="500" fill="hold">
                                          <p:stCondLst>
                                            <p:cond delay="0"/>
                                          </p:stCondLst>
                                        </p:cTn>
                                        <p:tgtEl>
                                          <p:spTgt spid="2"/>
                                        </p:tgtEl>
                                        <p:attrNameLst>
                                          <p:attrName>ppt_y</p:attrName>
                                        </p:attrNameLst>
                                      </p:cBhvr>
                                    </p:anim>
                                    <p:animRot by="21600000">
                                      <p:cBhvr>
                                        <p:cTn id="22"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050" name="Picture 2" descr="Sik Ferenc foto Ikladi Laszlo 19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839" y="1711570"/>
            <a:ext cx="2794870" cy="349357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artalom helye 2"/>
          <p:cNvSpPr>
            <a:spLocks noGrp="1"/>
          </p:cNvSpPr>
          <p:nvPr>
            <p:ph idx="1"/>
          </p:nvPr>
        </p:nvSpPr>
        <p:spPr>
          <a:xfrm>
            <a:off x="0" y="1389463"/>
            <a:ext cx="9038492" cy="5468537"/>
          </a:xfrm>
        </p:spPr>
        <p:txBody>
          <a:bodyPr>
            <a:normAutofit lnSpcReduction="10000"/>
          </a:bodyPr>
          <a:lstStyle/>
          <a:p>
            <a:pPr marL="0" indent="0" algn="just">
              <a:buNone/>
            </a:pPr>
            <a:r>
              <a:rPr lang="hu-HU" sz="2400" dirty="0" smtClean="0">
                <a:solidFill>
                  <a:srgbClr val="00668A"/>
                </a:solidFill>
                <a:latin typeface="Baskerville Old Face" panose="02020602080505020303" pitchFamily="18" charset="0"/>
              </a:rPr>
              <a:t>Egyszer volt, hol nem volt, a messzi-messzi Békéscsabán, 1931. március 25-én megszületett egy kisfiú. Felcseperedvén, sok </a:t>
            </a:r>
            <a:r>
              <a:rPr lang="hu-HU" sz="2400" dirty="0" smtClean="0">
                <a:solidFill>
                  <a:srgbClr val="00668A"/>
                </a:solidFill>
                <a:latin typeface="Baskerville Old Face" panose="02020602080505020303" pitchFamily="18" charset="0"/>
              </a:rPr>
              <a:t>tudás a Színház- és </a:t>
            </a:r>
            <a:r>
              <a:rPr lang="hu-HU" sz="2400" smtClean="0">
                <a:solidFill>
                  <a:srgbClr val="00668A"/>
                </a:solidFill>
                <a:latin typeface="Baskerville Old Face" panose="02020602080505020303" pitchFamily="18" charset="0"/>
              </a:rPr>
              <a:t>Filmművészeti Főiskolában </a:t>
            </a:r>
            <a:r>
              <a:rPr lang="hu-HU" sz="2400" dirty="0" smtClean="0">
                <a:solidFill>
                  <a:srgbClr val="00668A"/>
                </a:solidFill>
                <a:latin typeface="Baskerville Old Face" panose="02020602080505020303" pitchFamily="18" charset="0"/>
              </a:rPr>
              <a:t>megszerzése után huszonhatodik tavaszát élte, mikor megalapította a Magyar Állami Népi Együttest többedmagával. Pár év lefolyása után 1963-ban köteleződött el</a:t>
            </a:r>
            <a:r>
              <a:rPr lang="hu-HU" sz="2400" dirty="0">
                <a:solidFill>
                  <a:srgbClr val="00668A"/>
                </a:solidFill>
                <a:latin typeface="Baskerville Old Face" panose="02020602080505020303" pitchFamily="18" charset="0"/>
              </a:rPr>
              <a:t> </a:t>
            </a:r>
            <a:r>
              <a:rPr lang="hu-HU" sz="2400" dirty="0" smtClean="0">
                <a:solidFill>
                  <a:srgbClr val="00668A"/>
                </a:solidFill>
                <a:latin typeface="Baskerville Old Face" panose="02020602080505020303" pitchFamily="18" charset="0"/>
              </a:rPr>
              <a:t>a színházi rendezéshez.</a:t>
            </a:r>
          </a:p>
          <a:p>
            <a:pPr marL="0" indent="0" algn="just">
              <a:buNone/>
            </a:pPr>
            <a:r>
              <a:rPr lang="hu-HU" sz="2400" dirty="0" smtClean="0">
                <a:solidFill>
                  <a:srgbClr val="00668A"/>
                </a:solidFill>
                <a:latin typeface="Baskerville Old Face" panose="02020602080505020303" pitchFamily="18" charset="0"/>
              </a:rPr>
              <a:t>Az egri csillagok alatt rendezett a Gárdonyi Géza Színházban 1965-ig.</a:t>
            </a:r>
            <a:r>
              <a:rPr lang="hu-HU" sz="2400" dirty="0">
                <a:solidFill>
                  <a:srgbClr val="00668A"/>
                </a:solidFill>
                <a:latin typeface="Baskerville Old Face" panose="02020602080505020303" pitchFamily="18" charset="0"/>
              </a:rPr>
              <a:t> </a:t>
            </a:r>
            <a:r>
              <a:rPr lang="hu-HU" sz="2400" dirty="0" smtClean="0">
                <a:solidFill>
                  <a:srgbClr val="00668A"/>
                </a:solidFill>
                <a:latin typeface="Baskerville Old Face" panose="02020602080505020303" pitchFamily="18" charset="0"/>
              </a:rPr>
              <a:t>Majd Pécsre sodorta az élet, ahol 1975-től elfoglalhatta a  Nemzeti Színház főrendezői székét. Rendezőként </a:t>
            </a:r>
            <a:r>
              <a:rPr lang="hu-HU" sz="2400" dirty="0">
                <a:solidFill>
                  <a:srgbClr val="00668A"/>
                </a:solidFill>
                <a:latin typeface="Baskerville Old Face" panose="02020602080505020303" pitchFamily="18" charset="0"/>
              </a:rPr>
              <a:t>kereste </a:t>
            </a:r>
            <a:r>
              <a:rPr lang="hu-HU" sz="2400" dirty="0" smtClean="0">
                <a:solidFill>
                  <a:srgbClr val="00668A"/>
                </a:solidFill>
                <a:latin typeface="Baskerville Old Face" panose="02020602080505020303" pitchFamily="18" charset="0"/>
              </a:rPr>
              <a:t>széles</a:t>
            </a:r>
            <a:r>
              <a:rPr lang="hu-HU" sz="2400" dirty="0">
                <a:solidFill>
                  <a:srgbClr val="00668A"/>
                </a:solidFill>
                <a:latin typeface="Baskerville Old Face" panose="02020602080505020303" pitchFamily="18" charset="0"/>
              </a:rPr>
              <a:t> </a:t>
            </a:r>
            <a:r>
              <a:rPr lang="hu-HU" sz="2400" dirty="0" smtClean="0">
                <a:solidFill>
                  <a:srgbClr val="00668A"/>
                </a:solidFill>
                <a:latin typeface="Baskerville Old Face" panose="02020602080505020303" pitchFamily="18" charset="0"/>
              </a:rPr>
              <a:t>e </a:t>
            </a:r>
            <a:r>
              <a:rPr lang="hu-HU" sz="2400" dirty="0">
                <a:solidFill>
                  <a:srgbClr val="00668A"/>
                </a:solidFill>
                <a:latin typeface="Baskerville Old Face" panose="02020602080505020303" pitchFamily="18" charset="0"/>
              </a:rPr>
              <a:t>világon kenyerét</a:t>
            </a:r>
            <a:r>
              <a:rPr lang="hu-HU" sz="2400" dirty="0" smtClean="0">
                <a:solidFill>
                  <a:srgbClr val="00668A"/>
                </a:solidFill>
                <a:latin typeface="Baskerville Old Face" panose="02020602080505020303" pitchFamily="18" charset="0"/>
              </a:rPr>
              <a:t> még számos helyen, például szülővárosában, a pesti Nemzeti Színházban, Szabadkán és távoli országokban.</a:t>
            </a:r>
          </a:p>
          <a:p>
            <a:pPr marL="0" indent="0" algn="just">
              <a:buNone/>
            </a:pPr>
            <a:r>
              <a:rPr lang="hu-HU" sz="2400" dirty="0">
                <a:solidFill>
                  <a:srgbClr val="00668A"/>
                </a:solidFill>
                <a:latin typeface="Baskerville Old Face" panose="02020602080505020303" pitchFamily="18" charset="0"/>
              </a:rPr>
              <a:t>Ezermesterként értett a </a:t>
            </a:r>
            <a:r>
              <a:rPr lang="hu-HU" sz="2400" dirty="0" smtClean="0">
                <a:solidFill>
                  <a:srgbClr val="00668A"/>
                </a:solidFill>
                <a:latin typeface="Baskerville Old Face" panose="02020602080505020303" pitchFamily="18" charset="0"/>
              </a:rPr>
              <a:t>filmvászon </a:t>
            </a:r>
            <a:r>
              <a:rPr lang="hu-HU" sz="2400" dirty="0">
                <a:solidFill>
                  <a:srgbClr val="00668A"/>
                </a:solidFill>
                <a:latin typeface="Baskerville Old Face" panose="02020602080505020303" pitchFamily="18" charset="0"/>
              </a:rPr>
              <a:t>életre </a:t>
            </a:r>
            <a:r>
              <a:rPr lang="hu-HU" sz="2400" dirty="0" smtClean="0">
                <a:solidFill>
                  <a:srgbClr val="00668A"/>
                </a:solidFill>
                <a:latin typeface="Baskerville Old Face" panose="02020602080505020303" pitchFamily="18" charset="0"/>
              </a:rPr>
              <a:t>keltéséhez. </a:t>
            </a:r>
            <a:r>
              <a:rPr lang="hu-HU" sz="2400" dirty="0">
                <a:solidFill>
                  <a:srgbClr val="00668A"/>
                </a:solidFill>
                <a:latin typeface="Baskerville Old Face" panose="02020602080505020303" pitchFamily="18" charset="0"/>
              </a:rPr>
              <a:t>A</a:t>
            </a:r>
            <a:r>
              <a:rPr lang="hu-HU" sz="2400" dirty="0" smtClean="0">
                <a:solidFill>
                  <a:srgbClr val="00668A"/>
                </a:solidFill>
                <a:latin typeface="Baskerville Old Face" panose="02020602080505020303" pitchFamily="18" charset="0"/>
              </a:rPr>
              <a:t> </a:t>
            </a:r>
            <a:r>
              <a:rPr lang="hu-HU" sz="2400" i="1" dirty="0">
                <a:solidFill>
                  <a:srgbClr val="00668A"/>
                </a:solidFill>
                <a:latin typeface="Baskerville Old Face" panose="02020602080505020303" pitchFamily="18" charset="0"/>
              </a:rPr>
              <a:t>Nem élhetek muzsikaszó nélkül</a:t>
            </a:r>
            <a:r>
              <a:rPr lang="hu-HU" sz="2400" dirty="0">
                <a:solidFill>
                  <a:srgbClr val="00668A"/>
                </a:solidFill>
                <a:latin typeface="Baskerville Old Face" panose="02020602080505020303" pitchFamily="18" charset="0"/>
              </a:rPr>
              <a:t> című művének világát is itt hozta létre. De ő maga sem ódzkodott attól, hogy mások bőrébe bújjon, így tett a </a:t>
            </a:r>
            <a:r>
              <a:rPr lang="hu-HU" sz="2400" i="1" dirty="0">
                <a:solidFill>
                  <a:srgbClr val="00668A"/>
                </a:solidFill>
                <a:latin typeface="Baskerville Old Face" panose="02020602080505020303" pitchFamily="18" charset="0"/>
              </a:rPr>
              <a:t>Küldetés </a:t>
            </a:r>
            <a:r>
              <a:rPr lang="hu-HU" sz="2400" i="1" dirty="0" err="1" smtClean="0">
                <a:solidFill>
                  <a:srgbClr val="00668A"/>
                </a:solidFill>
                <a:latin typeface="Baskerville Old Face" panose="02020602080505020303" pitchFamily="18" charset="0"/>
              </a:rPr>
              <a:t>Evianba</a:t>
            </a:r>
            <a:r>
              <a:rPr lang="hu-HU" sz="2400" i="1" dirty="0" smtClean="0">
                <a:solidFill>
                  <a:srgbClr val="00668A"/>
                </a:solidFill>
                <a:latin typeface="Baskerville Old Face" panose="02020602080505020303" pitchFamily="18" charset="0"/>
              </a:rPr>
              <a:t> </a:t>
            </a:r>
            <a:r>
              <a:rPr lang="hu-HU" sz="2400" dirty="0" smtClean="0">
                <a:solidFill>
                  <a:srgbClr val="00668A"/>
                </a:solidFill>
                <a:latin typeface="Baskerville Old Face" panose="02020602080505020303" pitchFamily="18" charset="0"/>
              </a:rPr>
              <a:t>című filmben</a:t>
            </a:r>
            <a:r>
              <a:rPr lang="hu-HU" sz="2400" i="1" dirty="0" smtClean="0">
                <a:solidFill>
                  <a:srgbClr val="00668A"/>
                </a:solidFill>
                <a:latin typeface="Baskerville Old Face" panose="02020602080505020303" pitchFamily="18" charset="0"/>
              </a:rPr>
              <a:t> </a:t>
            </a:r>
            <a:r>
              <a:rPr lang="hu-HU" sz="2400" dirty="0">
                <a:solidFill>
                  <a:srgbClr val="00668A"/>
                </a:solidFill>
                <a:latin typeface="Baskerville Old Face" panose="02020602080505020303" pitchFamily="18" charset="0"/>
              </a:rPr>
              <a:t>is. </a:t>
            </a:r>
          </a:p>
          <a:p>
            <a:pPr marL="0" indent="0" algn="just">
              <a:buNone/>
            </a:pPr>
            <a:r>
              <a:rPr lang="hu-HU" sz="2400" dirty="0" smtClean="0">
                <a:solidFill>
                  <a:srgbClr val="00668A"/>
                </a:solidFill>
                <a:latin typeface="Baskerville Old Face" panose="02020602080505020303" pitchFamily="18" charset="0"/>
              </a:rPr>
              <a:t>Próbatételeinek jutalmául elnyerte</a:t>
            </a:r>
            <a:r>
              <a:rPr lang="hu-HU" sz="2400" dirty="0">
                <a:solidFill>
                  <a:srgbClr val="00668A"/>
                </a:solidFill>
                <a:latin typeface="Baskerville Old Face" panose="02020602080505020303" pitchFamily="18" charset="0"/>
              </a:rPr>
              <a:t> </a:t>
            </a:r>
            <a:r>
              <a:rPr lang="hu-HU" sz="2400" dirty="0" smtClean="0">
                <a:solidFill>
                  <a:srgbClr val="00668A"/>
                </a:solidFill>
                <a:latin typeface="Baskerville Old Face" panose="02020602080505020303" pitchFamily="18" charset="0"/>
              </a:rPr>
              <a:t>többek közt a Jászai Mari- és a Kossuth-díjat egyaránt.</a:t>
            </a:r>
          </a:p>
        </p:txBody>
      </p:sp>
      <p:sp>
        <p:nvSpPr>
          <p:cNvPr id="2" name="Cím 1"/>
          <p:cNvSpPr>
            <a:spLocks noGrp="1"/>
          </p:cNvSpPr>
          <p:nvPr>
            <p:ph type="title"/>
          </p:nvPr>
        </p:nvSpPr>
        <p:spPr>
          <a:xfrm>
            <a:off x="638825" y="152420"/>
            <a:ext cx="10040155" cy="1004552"/>
          </a:xfrm>
        </p:spPr>
        <p:txBody>
          <a:bodyPr/>
          <a:lstStyle/>
          <a:p>
            <a:pPr algn="ctr"/>
            <a:r>
              <a:rPr lang="hu-HU" dirty="0" smtClean="0">
                <a:solidFill>
                  <a:srgbClr val="00668A"/>
                </a:solidFill>
                <a:latin typeface="Baskerville Old Face" panose="02020602080505020303" pitchFamily="18" charset="0"/>
              </a:rPr>
              <a:t>A darab Atyja: Sík Ferenc</a:t>
            </a:r>
            <a:endParaRPr lang="hu-HU" dirty="0">
              <a:solidFill>
                <a:srgbClr val="00668A"/>
              </a:solidFill>
              <a:latin typeface="Baskerville Old Face" panose="02020602080505020303" pitchFamily="18" charset="0"/>
            </a:endParaRPr>
          </a:p>
        </p:txBody>
      </p:sp>
    </p:spTree>
    <p:extLst>
      <p:ext uri="{BB962C8B-B14F-4D97-AF65-F5344CB8AC3E}">
        <p14:creationId xmlns:p14="http://schemas.microsoft.com/office/powerpoint/2010/main" val="696664747"/>
      </p:ext>
    </p:extLst>
  </p:cSld>
  <p:clrMapOvr>
    <a:masterClrMapping/>
  </p:clrMapOvr>
  <p:transition advTm="1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2000" fill="hold"/>
                                        <p:tgtEl>
                                          <p:spTgt spid="2050"/>
                                        </p:tgtEl>
                                        <p:attrNameLst>
                                          <p:attrName>ppt_x</p:attrName>
                                        </p:attrNameLst>
                                      </p:cBhvr>
                                      <p:tavLst>
                                        <p:tav tm="0">
                                          <p:val>
                                            <p:strVal val="#ppt_x"/>
                                          </p:val>
                                        </p:tav>
                                        <p:tav tm="100000">
                                          <p:val>
                                            <p:strVal val="#ppt_x"/>
                                          </p:val>
                                        </p:tav>
                                      </p:tavLst>
                                    </p:anim>
                                    <p:anim calcmode="lin" valueType="num">
                                      <p:cBhvr additive="base">
                                        <p:cTn id="28"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www.mma.hu/documents/10180/569442/Csongor_es_Tunde7.jpg/590a576d-0951-445d-b339-5a08a50c559f?t=1365098234605"/>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480" t="-22138" r="-11892" b="-9139"/>
          <a:stretch/>
        </p:blipFill>
        <p:spPr bwMode="auto">
          <a:xfrm>
            <a:off x="-909621" y="-1547446"/>
            <a:ext cx="14555282" cy="90267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zinhaziadattar.hu/web/motor/altalanos/kep.am.php?ab=oszmi&amp;pa=0107&amp;m=Picture&amp;t=Ari01_Pict_07&amp;k=Arisorszam&amp;ot=kep|jpg&amp;bf=..%2F_objektum%2F%7Chttp%3A%2F%2Fwww.szinhaziadattar.hu%3A8181%2F_objektum%2F&amp;aris=Arisorszam&amp;mid=2000&amp;kid=2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772" y="1243204"/>
            <a:ext cx="2381250" cy="2895601"/>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374609" y="237360"/>
            <a:ext cx="10515600" cy="1325563"/>
          </a:xfrm>
        </p:spPr>
        <p:txBody>
          <a:bodyPr/>
          <a:lstStyle/>
          <a:p>
            <a:pPr algn="ctr"/>
            <a:r>
              <a:rPr lang="hu-HU" dirty="0" smtClean="0">
                <a:solidFill>
                  <a:srgbClr val="006600"/>
                </a:solidFill>
                <a:latin typeface="Baskerville Old Face" pitchFamily="18" charset="0"/>
              </a:rPr>
              <a:t>Sík-es darab, ami nem sikkes</a:t>
            </a:r>
            <a:endParaRPr lang="hu-HU" dirty="0">
              <a:solidFill>
                <a:srgbClr val="006600"/>
              </a:solidFill>
              <a:latin typeface="Baskerville Old Face" pitchFamily="18" charset="0"/>
            </a:endParaRPr>
          </a:p>
        </p:txBody>
      </p:sp>
      <p:sp>
        <p:nvSpPr>
          <p:cNvPr id="3" name="Tartalom helye 2"/>
          <p:cNvSpPr>
            <a:spLocks noGrp="1"/>
          </p:cNvSpPr>
          <p:nvPr>
            <p:ph idx="1"/>
          </p:nvPr>
        </p:nvSpPr>
        <p:spPr>
          <a:xfrm>
            <a:off x="586426" y="1490439"/>
            <a:ext cx="5859033" cy="5788475"/>
          </a:xfrm>
        </p:spPr>
        <p:txBody>
          <a:bodyPr>
            <a:normAutofit/>
          </a:bodyPr>
          <a:lstStyle/>
          <a:p>
            <a:pPr marL="0" indent="0" algn="just">
              <a:buNone/>
            </a:pPr>
            <a:r>
              <a:rPr lang="hu-HU" sz="2400" dirty="0" smtClean="0">
                <a:solidFill>
                  <a:srgbClr val="006600"/>
                </a:solidFill>
                <a:latin typeface="Baskerville Old Face" pitchFamily="18" charset="0"/>
              </a:rPr>
              <a:t>Sík Ferenc a népmesei és a néptáncos motívumokra fektette rá a hangsúlyt. Könnyed  </a:t>
            </a:r>
            <a:r>
              <a:rPr lang="hu-HU" sz="2400" dirty="0" err="1" smtClean="0">
                <a:solidFill>
                  <a:srgbClr val="006600"/>
                </a:solidFill>
                <a:latin typeface="Baskerville Old Face" pitchFamily="18" charset="0"/>
              </a:rPr>
              <a:t>virgonckodást</a:t>
            </a:r>
            <a:r>
              <a:rPr lang="hu-HU" sz="2400" dirty="0" smtClean="0">
                <a:solidFill>
                  <a:srgbClr val="006600"/>
                </a:solidFill>
                <a:latin typeface="Baskerville Old Face" pitchFamily="18" charset="0"/>
              </a:rPr>
              <a:t> varázsolt a nézőknek.</a:t>
            </a:r>
          </a:p>
          <a:p>
            <a:pPr marL="0" indent="0" algn="just">
              <a:buNone/>
            </a:pPr>
            <a:r>
              <a:rPr lang="hu-HU" sz="2400" dirty="0" smtClean="0">
                <a:solidFill>
                  <a:srgbClr val="006600"/>
                </a:solidFill>
                <a:latin typeface="Baskerville Old Face" pitchFamily="18" charset="0"/>
              </a:rPr>
              <a:t>Csányi Árpád díszlettervező különleges játékteret alakított ki. Az egész színpadot fentről aláomló kötélzuhatag vette körül, melynek mozgatása egységessé és dinamikussá tette az ezáltal mesebelivé váló játékot. Ezt Schäffer Judit folklór stílusban elkészített jelmezei nagyban fokozták.</a:t>
            </a:r>
          </a:p>
          <a:p>
            <a:pPr marL="0" indent="0" algn="just">
              <a:buNone/>
            </a:pPr>
            <a:r>
              <a:rPr lang="hu-HU" sz="2400" dirty="0" smtClean="0">
                <a:solidFill>
                  <a:srgbClr val="006600"/>
                </a:solidFill>
                <a:latin typeface="Baskerville Old Face" pitchFamily="18" charset="0"/>
              </a:rPr>
              <a:t>Az előadás kilenc évig töretlen közönségsikerrel futott. A korabeli újságokban számos pozitív kritika jelent meg. </a:t>
            </a:r>
            <a:endParaRPr lang="hu-HU" sz="2400" dirty="0">
              <a:solidFill>
                <a:srgbClr val="006600"/>
              </a:solidFill>
              <a:latin typeface="Baskerville Old Face" pitchFamily="18" charset="0"/>
            </a:endParaRPr>
          </a:p>
        </p:txBody>
      </p:sp>
      <p:pic>
        <p:nvPicPr>
          <p:cNvPr id="4098" name="Picture 2" descr="http://www.szinhaziadattar.hu/web/motor/altalanos/kep.am.php?ab=oszmi&amp;pa=0107&amp;m=Picture&amp;t=Ari01_Pict_07&amp;k=Arisorszam&amp;ot=kep|jpg&amp;bf=..%2F_objektum%2F%7Chttp%3A%2F%2Fwww.szinhaziadattar.hu%3A8181%2F_objektum%2F&amp;aris=Arisorszam&amp;mid=2000&amp;kid=2034"/>
          <p:cNvPicPr>
            <a:picLocks noChangeAspect="1" noChangeArrowheads="1"/>
          </p:cNvPicPr>
          <p:nvPr/>
        </p:nvPicPr>
        <p:blipFill>
          <a:blip r:embed="rId4"/>
          <a:srcRect/>
          <a:stretch>
            <a:fillRect/>
          </a:stretch>
        </p:blipFill>
        <p:spPr bwMode="auto">
          <a:xfrm>
            <a:off x="8972479" y="4427660"/>
            <a:ext cx="2971800" cy="2238375"/>
          </a:xfrm>
          <a:prstGeom prst="rect">
            <a:avLst/>
          </a:prstGeom>
          <a:noFill/>
        </p:spPr>
      </p:pic>
    </p:spTree>
    <p:extLst>
      <p:ext uri="{BB962C8B-B14F-4D97-AF65-F5344CB8AC3E}">
        <p14:creationId xmlns:p14="http://schemas.microsoft.com/office/powerpoint/2010/main" val="3895988008"/>
      </p:ext>
    </p:extLst>
  </p:cSld>
  <p:clrMapOvr>
    <a:masterClrMapping/>
  </p:clrMapOvr>
  <p:transition advTm="9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ppt_w</p:attrName>
                                        </p:attrNameLst>
                                      </p:cBhvr>
                                      <p:tavLst>
                                        <p:tav tm="0">
                                          <p:val>
                                            <p:fltVal val="0"/>
                                          </p:val>
                                        </p:tav>
                                        <p:tav tm="100000">
                                          <p:val>
                                            <p:strVal val="#ppt_w"/>
                                          </p:val>
                                        </p:tav>
                                      </p:tavLst>
                                    </p:anim>
                                    <p:anim calcmode="lin" valueType="num">
                                      <p:cBhvr>
                                        <p:cTn id="8" dur="2000" fill="hold"/>
                                        <p:tgtEl>
                                          <p:spTgt spid="409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72"/>
                                        </p:tgtEl>
                                        <p:attrNameLst>
                                          <p:attrName>style.visibility</p:attrName>
                                        </p:attrNameLst>
                                      </p:cBhvr>
                                      <p:to>
                                        <p:strVal val="visible"/>
                                      </p:to>
                                    </p:set>
                                    <p:anim calcmode="lin" valueType="num">
                                      <p:cBhvr>
                                        <p:cTn id="23" dur="2000" fill="hold"/>
                                        <p:tgtEl>
                                          <p:spTgt spid="7172"/>
                                        </p:tgtEl>
                                        <p:attrNameLst>
                                          <p:attrName>ppt_w</p:attrName>
                                        </p:attrNameLst>
                                      </p:cBhvr>
                                      <p:tavLst>
                                        <p:tav tm="0">
                                          <p:val>
                                            <p:fltVal val="0"/>
                                          </p:val>
                                        </p:tav>
                                        <p:tav tm="100000">
                                          <p:val>
                                            <p:strVal val="#ppt_w"/>
                                          </p:val>
                                        </p:tav>
                                      </p:tavLst>
                                    </p:anim>
                                    <p:anim calcmode="lin" valueType="num">
                                      <p:cBhvr>
                                        <p:cTn id="24" dur="2000" fill="hold"/>
                                        <p:tgtEl>
                                          <p:spTgt spid="717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fltVal val="0"/>
                                          </p:val>
                                        </p:tav>
                                        <p:tav tm="100000">
                                          <p:val>
                                            <p:strVal val="#ppt_w"/>
                                          </p:val>
                                        </p:tav>
                                      </p:tavLst>
                                    </p:anim>
                                    <p:anim calcmode="lin" valueType="num">
                                      <p:cBhvr>
                                        <p:cTn id="2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 name="Picture 20" descr="http://balett.bplaced.net/Kepek/Eck%20Im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1989136"/>
            <a:ext cx="2756959" cy="32510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dreams.lapunk.hu/tarhely/dreams/kepek/f6008aaa.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82207" y="-810093"/>
            <a:ext cx="7126016" cy="8617663"/>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307975" y="238613"/>
            <a:ext cx="10515600" cy="1325563"/>
          </a:xfrm>
        </p:spPr>
        <p:txBody>
          <a:bodyPr/>
          <a:lstStyle/>
          <a:p>
            <a:pPr algn="ctr"/>
            <a:r>
              <a:rPr lang="hu-HU" dirty="0" err="1" smtClean="0">
                <a:solidFill>
                  <a:srgbClr val="FF0066"/>
                </a:solidFill>
                <a:latin typeface="Baskerville Old Face" panose="02020602080505020303" pitchFamily="18" charset="0"/>
              </a:rPr>
              <a:t>Eck</a:t>
            </a:r>
            <a:r>
              <a:rPr lang="hu-HU" dirty="0" smtClean="0">
                <a:solidFill>
                  <a:srgbClr val="FF0066"/>
                </a:solidFill>
                <a:latin typeface="Baskerville Old Face" panose="02020602080505020303" pitchFamily="18" charset="0"/>
              </a:rPr>
              <a:t> Imre – a pécsi barát</a:t>
            </a:r>
            <a:endParaRPr lang="hu-HU" dirty="0">
              <a:solidFill>
                <a:srgbClr val="FF0066"/>
              </a:solidFill>
              <a:latin typeface="Baskerville Old Face" panose="02020602080505020303" pitchFamily="18" charset="0"/>
            </a:endParaRPr>
          </a:p>
        </p:txBody>
      </p:sp>
      <p:sp>
        <p:nvSpPr>
          <p:cNvPr id="3" name="Tartalom helye 2"/>
          <p:cNvSpPr>
            <a:spLocks noGrp="1"/>
          </p:cNvSpPr>
          <p:nvPr>
            <p:ph idx="1"/>
          </p:nvPr>
        </p:nvSpPr>
        <p:spPr>
          <a:xfrm>
            <a:off x="2919046" y="1316281"/>
            <a:ext cx="9038492" cy="5541719"/>
          </a:xfrm>
        </p:spPr>
        <p:txBody>
          <a:bodyPr>
            <a:normAutofit/>
          </a:bodyPr>
          <a:lstStyle/>
          <a:p>
            <a:pPr marL="0" indent="0" algn="just">
              <a:buNone/>
            </a:pPr>
            <a:r>
              <a:rPr lang="hu-HU" sz="2400" dirty="0" smtClean="0">
                <a:solidFill>
                  <a:srgbClr val="FF0066"/>
                </a:solidFill>
                <a:latin typeface="Baskerville Old Face" panose="02020602080505020303" pitchFamily="18" charset="0"/>
              </a:rPr>
              <a:t>1930-ban csodálkozott rá a világra, s a világ őrá. Mestere </a:t>
            </a:r>
            <a:r>
              <a:rPr lang="hu-HU" sz="2400" dirty="0" err="1" smtClean="0">
                <a:solidFill>
                  <a:srgbClr val="FF0066"/>
                </a:solidFill>
                <a:latin typeface="Baskerville Old Face" panose="02020602080505020303" pitchFamily="18" charset="0"/>
              </a:rPr>
              <a:t>Nádasdi</a:t>
            </a:r>
            <a:r>
              <a:rPr lang="hu-HU" sz="2400" dirty="0" smtClean="0">
                <a:solidFill>
                  <a:srgbClr val="FF0066"/>
                </a:solidFill>
                <a:latin typeface="Baskerville Old Face" panose="02020602080505020303" pitchFamily="18" charset="0"/>
              </a:rPr>
              <a:t> Ferenc volt, ki az Operaház felé terelgette. 1960-ig állapodott itt meg, majd Téri Tibor és a balett hívó szava ösztönözte, hogy Pécsen folytassa tudásának gyarapítását, s később annak átadását. Nevéhez fűződik a Pécsi Balett megszületése, melyet utána igazgatott, és művészien vezetett. A kezdetektől fogva a kor problémáira kereste a választ. A </a:t>
            </a:r>
            <a:r>
              <a:rPr lang="hu-HU" sz="2400" dirty="0">
                <a:solidFill>
                  <a:srgbClr val="FF0066"/>
                </a:solidFill>
                <a:latin typeface="Baskerville Old Face" panose="02020602080505020303" pitchFamily="18" charset="0"/>
              </a:rPr>
              <a:t>színpadi tánc korszerű kifejezési formáit kutatta, sajátos nyelvezetet alakított ki, amelyben a jazztánc, az </a:t>
            </a:r>
            <a:r>
              <a:rPr lang="hu-HU" sz="2400" dirty="0" smtClean="0">
                <a:solidFill>
                  <a:srgbClr val="FF0066"/>
                </a:solidFill>
                <a:latin typeface="Baskerville Old Face" panose="02020602080505020303" pitchFamily="18" charset="0"/>
              </a:rPr>
              <a:t>akrobatika </a:t>
            </a:r>
            <a:r>
              <a:rPr lang="hu-HU" sz="2400" dirty="0">
                <a:solidFill>
                  <a:srgbClr val="FF0066"/>
                </a:solidFill>
                <a:latin typeface="Baskerville Old Face" panose="02020602080505020303" pitchFamily="18" charset="0"/>
              </a:rPr>
              <a:t>és a pantomim elemeit ötvözte a klasszikus balettel. </a:t>
            </a:r>
            <a:endParaRPr lang="hu-HU" sz="2400" dirty="0" smtClean="0">
              <a:solidFill>
                <a:srgbClr val="FF0066"/>
              </a:solidFill>
              <a:latin typeface="Baskerville Old Face" panose="02020602080505020303" pitchFamily="18" charset="0"/>
            </a:endParaRPr>
          </a:p>
          <a:p>
            <a:pPr marL="0" indent="0" algn="just">
              <a:buNone/>
            </a:pPr>
            <a:r>
              <a:rPr lang="hu-HU" sz="2400" dirty="0" smtClean="0">
                <a:solidFill>
                  <a:srgbClr val="FF0066"/>
                </a:solidFill>
                <a:latin typeface="Baskerville Old Face" panose="02020602080505020303" pitchFamily="18" charset="0"/>
              </a:rPr>
              <a:t>A Csongor és Tünde című előadásban ezeket a táncos elemeket felhasználva 1959-ben, a Magyar Állami Operaházban, majd 1976-ban, Sík Ferenc oldalán a Nemzeti Színházban koreografált.</a:t>
            </a:r>
          </a:p>
          <a:p>
            <a:pPr marL="0" indent="0" algn="just">
              <a:buNone/>
            </a:pPr>
            <a:r>
              <a:rPr lang="hu-HU" sz="2400" dirty="0" smtClean="0">
                <a:solidFill>
                  <a:srgbClr val="FF0066"/>
                </a:solidFill>
                <a:latin typeface="Baskerville Old Face" panose="02020602080505020303" pitchFamily="18" charset="0"/>
              </a:rPr>
              <a:t>(Megbecsült munkáját sosem hagyja elveszni a pécsi </a:t>
            </a:r>
            <a:r>
              <a:rPr lang="hu-HU" sz="2400" dirty="0" err="1" smtClean="0">
                <a:solidFill>
                  <a:srgbClr val="FF0066"/>
                </a:solidFill>
                <a:latin typeface="Baskerville Old Face" panose="02020602080505020303" pitchFamily="18" charset="0"/>
              </a:rPr>
              <a:t>Eck</a:t>
            </a:r>
            <a:r>
              <a:rPr lang="hu-HU" sz="2400" dirty="0" smtClean="0">
                <a:solidFill>
                  <a:srgbClr val="FF0066"/>
                </a:solidFill>
                <a:latin typeface="Baskerville Old Face" panose="02020602080505020303" pitchFamily="18" charset="0"/>
              </a:rPr>
              <a:t> Imre Alapfokú Művészeti Iskola, melynek a Tragédiások is hű tagjai.)</a:t>
            </a:r>
          </a:p>
        </p:txBody>
      </p:sp>
      <p:sp>
        <p:nvSpPr>
          <p:cNvPr id="4" name="AutoShape 2" descr="Képtalálat a következőre: „Eck Im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4" descr="Képtalálat a következőre: „Eck Im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Képtalálat a következőre: „Eck Im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AutoShape 8" descr="Képtalálat a következőre: „Eck Im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 name="AutoShape 10" descr="Képtalálat a következőre: „Eck Imr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12" descr="Képtalálat a következőre: „Eck Imr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Tree>
    <p:extLst>
      <p:ext uri="{BB962C8B-B14F-4D97-AF65-F5344CB8AC3E}">
        <p14:creationId xmlns:p14="http://schemas.microsoft.com/office/powerpoint/2010/main" val="3768934635"/>
      </p:ext>
    </p:extLst>
  </p:cSld>
  <p:clrMapOvr>
    <a:masterClrMapping/>
  </p:clrMapOvr>
  <p:transition advTm="1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092"/>
                                        </p:tgtEl>
                                        <p:attrNameLst>
                                          <p:attrName>style.visibility</p:attrName>
                                        </p:attrNameLst>
                                      </p:cBhvr>
                                      <p:to>
                                        <p:strVal val="visible"/>
                                      </p:to>
                                    </p:set>
                                    <p:anim calcmode="lin" valueType="num">
                                      <p:cBhvr>
                                        <p:cTn id="7" dur="3000" fill="hold"/>
                                        <p:tgtEl>
                                          <p:spTgt spid="3092"/>
                                        </p:tgtEl>
                                        <p:attrNameLst>
                                          <p:attrName>ppt_w</p:attrName>
                                        </p:attrNameLst>
                                      </p:cBhvr>
                                      <p:tavLst>
                                        <p:tav tm="0">
                                          <p:val>
                                            <p:fltVal val="0"/>
                                          </p:val>
                                        </p:tav>
                                        <p:tav tm="100000">
                                          <p:val>
                                            <p:strVal val="#ppt_w"/>
                                          </p:val>
                                        </p:tav>
                                      </p:tavLst>
                                    </p:anim>
                                    <p:anim calcmode="lin" valueType="num">
                                      <p:cBhvr>
                                        <p:cTn id="8" dur="3000" fill="hold"/>
                                        <p:tgtEl>
                                          <p:spTgt spid="3092"/>
                                        </p:tgtEl>
                                        <p:attrNameLst>
                                          <p:attrName>ppt_h</p:attrName>
                                        </p:attrNameLst>
                                      </p:cBhvr>
                                      <p:tavLst>
                                        <p:tav tm="0">
                                          <p:val>
                                            <p:fltVal val="0"/>
                                          </p:val>
                                        </p:tav>
                                        <p:tav tm="100000">
                                          <p:val>
                                            <p:strVal val="#ppt_h"/>
                                          </p:val>
                                        </p:tav>
                                      </p:tavLst>
                                    </p:anim>
                                    <p:anim calcmode="lin" valueType="num">
                                      <p:cBhvr>
                                        <p:cTn id="9" dur="3000" fill="hold"/>
                                        <p:tgtEl>
                                          <p:spTgt spid="3092"/>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09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3000" fill="hold"/>
                                        <p:tgtEl>
                                          <p:spTgt spid="2"/>
                                        </p:tgtEl>
                                        <p:attrNameLst>
                                          <p:attrName>ppt_w</p:attrName>
                                        </p:attrNameLst>
                                      </p:cBhvr>
                                      <p:tavLst>
                                        <p:tav tm="0">
                                          <p:val>
                                            <p:fltVal val="0"/>
                                          </p:val>
                                        </p:tav>
                                        <p:tav tm="100000">
                                          <p:val>
                                            <p:strVal val="#ppt_w"/>
                                          </p:val>
                                        </p:tav>
                                      </p:tavLst>
                                    </p:anim>
                                    <p:anim calcmode="lin" valueType="num">
                                      <p:cBhvr>
                                        <p:cTn id="14" dur="3000" fill="hold"/>
                                        <p:tgtEl>
                                          <p:spTgt spid="2"/>
                                        </p:tgtEl>
                                        <p:attrNameLst>
                                          <p:attrName>ppt_h</p:attrName>
                                        </p:attrNameLst>
                                      </p:cBhvr>
                                      <p:tavLst>
                                        <p:tav tm="0">
                                          <p:val>
                                            <p:fltVal val="0"/>
                                          </p:val>
                                        </p:tav>
                                        <p:tav tm="100000">
                                          <p:val>
                                            <p:strVal val="#ppt_h"/>
                                          </p:val>
                                        </p:tav>
                                      </p:tavLst>
                                    </p:anim>
                                    <p:anim calcmode="lin" valueType="num">
                                      <p:cBhvr>
                                        <p:cTn id="15" dur="3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2"/>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3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3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3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3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3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3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3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3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ctrs.network.hu/clubpicture/8/9/3/_/1962__nemzeti_szinhaz_893307_81976.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142" y="154110"/>
            <a:ext cx="12192000" cy="691200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873369" y="154110"/>
            <a:ext cx="10515600" cy="1325563"/>
          </a:xfrm>
        </p:spPr>
        <p:txBody>
          <a:bodyPr/>
          <a:lstStyle/>
          <a:p>
            <a:pPr algn="ctr"/>
            <a:r>
              <a:rPr lang="hu-HU" dirty="0" smtClean="0">
                <a:solidFill>
                  <a:srgbClr val="5F5F5F"/>
                </a:solidFill>
                <a:latin typeface="Baskerville Old Face" panose="02020602080505020303" pitchFamily="18" charset="0"/>
              </a:rPr>
              <a:t>Mi a helyzet?</a:t>
            </a:r>
            <a:endParaRPr lang="hu-HU" dirty="0">
              <a:solidFill>
                <a:srgbClr val="5F5F5F"/>
              </a:solidFill>
              <a:latin typeface="Baskerville Old Face" panose="02020602080505020303" pitchFamily="18" charset="0"/>
            </a:endParaRPr>
          </a:p>
        </p:txBody>
      </p:sp>
      <p:sp>
        <p:nvSpPr>
          <p:cNvPr id="3" name="Tartalom helye 2"/>
          <p:cNvSpPr>
            <a:spLocks noGrp="1"/>
          </p:cNvSpPr>
          <p:nvPr>
            <p:ph idx="1"/>
          </p:nvPr>
        </p:nvSpPr>
        <p:spPr>
          <a:xfrm>
            <a:off x="844062" y="1380148"/>
            <a:ext cx="9876692" cy="4351338"/>
          </a:xfrm>
        </p:spPr>
        <p:txBody>
          <a:bodyPr>
            <a:normAutofit fontScale="92500"/>
          </a:bodyPr>
          <a:lstStyle/>
          <a:p>
            <a:pPr algn="just">
              <a:buNone/>
            </a:pPr>
            <a:r>
              <a:rPr lang="hu-HU" dirty="0" smtClean="0">
                <a:solidFill>
                  <a:srgbClr val="4D4D4D"/>
                </a:solidFill>
                <a:latin typeface="Baskerville Old Face" pitchFamily="18" charset="0"/>
              </a:rPr>
              <a:t>   1976.04.16. bemutató idején Sík Ferenc vendég rendezőként dolgozott a Nemzeti Színházban. 1973-tól 1994-ig a Gyulai Várszínház művészeti vezetőjeként tevékenykedett, ahol valódi nemzeti programot valósított meg, főként határon túli és magyar drámák megrendezésével. </a:t>
            </a:r>
          </a:p>
          <a:p>
            <a:pPr algn="just">
              <a:buNone/>
            </a:pPr>
            <a:r>
              <a:rPr lang="hu-HU" dirty="0" smtClean="0">
                <a:solidFill>
                  <a:srgbClr val="4D4D4D"/>
                </a:solidFill>
                <a:latin typeface="Baskerville Old Face" pitchFamily="18" charset="0"/>
              </a:rPr>
              <a:t>   A Kádár-korszakban a színházak állami támogatása kizárólag  politikai elvárásoknak való megfeleléstől függött. A szocialista ideológia területévé vált a színházművészet. A cenzúra elleni védekezésként kifejlődött a kettős kódolású színjátszás. Az óvatos finom nyelvi játék, a szimbólumok használata még szorosabb cenzúrát eredményezett,nehezítve a rendezők munkáját. Már nem csak a szövegkönyvet olvasták át, hanem a rendezési folyamatot is megfigyelték.</a:t>
            </a:r>
            <a:endParaRPr lang="hu-HU" dirty="0">
              <a:solidFill>
                <a:srgbClr val="4D4D4D"/>
              </a:solidFill>
              <a:latin typeface="Baskerville Old Face" pitchFamily="18" charset="0"/>
            </a:endParaRPr>
          </a:p>
        </p:txBody>
      </p:sp>
      <p:sp>
        <p:nvSpPr>
          <p:cNvPr id="7" name="Szövegdoboz 6"/>
          <p:cNvSpPr txBox="1"/>
          <p:nvPr/>
        </p:nvSpPr>
        <p:spPr>
          <a:xfrm>
            <a:off x="9152927" y="5245728"/>
            <a:ext cx="2378263" cy="1477328"/>
          </a:xfrm>
          <a:prstGeom prst="rect">
            <a:avLst/>
          </a:prstGeom>
          <a:noFill/>
        </p:spPr>
        <p:txBody>
          <a:bodyPr wrap="square" numCol="1" rtlCol="0">
            <a:spAutoFit/>
          </a:bodyPr>
          <a:lstStyle/>
          <a:p>
            <a:r>
              <a:rPr lang="hu-HU" dirty="0" smtClean="0">
                <a:solidFill>
                  <a:schemeClr val="bg2">
                    <a:lumMod val="25000"/>
                  </a:schemeClr>
                </a:solidFill>
                <a:latin typeface="Baskerville Old Face" pitchFamily="18" charset="0"/>
              </a:rPr>
              <a:t>Csongor úrfi rossz lovon ment,</a:t>
            </a:r>
            <a:br>
              <a:rPr lang="hu-HU" dirty="0" smtClean="0">
                <a:solidFill>
                  <a:schemeClr val="bg2">
                    <a:lumMod val="25000"/>
                  </a:schemeClr>
                </a:solidFill>
                <a:latin typeface="Baskerville Old Face" pitchFamily="18" charset="0"/>
              </a:rPr>
            </a:br>
            <a:r>
              <a:rPr lang="hu-HU" dirty="0" smtClean="0">
                <a:solidFill>
                  <a:schemeClr val="bg2">
                    <a:lumMod val="25000"/>
                  </a:schemeClr>
                </a:solidFill>
                <a:latin typeface="Baskerville Old Face" pitchFamily="18" charset="0"/>
              </a:rPr>
              <a:t>Három lóval én kocsin.</a:t>
            </a:r>
            <a:br>
              <a:rPr lang="hu-HU" dirty="0" smtClean="0">
                <a:solidFill>
                  <a:schemeClr val="bg2">
                    <a:lumMod val="25000"/>
                  </a:schemeClr>
                </a:solidFill>
                <a:latin typeface="Baskerville Old Face" pitchFamily="18" charset="0"/>
              </a:rPr>
            </a:br>
            <a:r>
              <a:rPr lang="hu-HU" dirty="0" smtClean="0">
                <a:solidFill>
                  <a:schemeClr val="bg2">
                    <a:lumMod val="25000"/>
                  </a:schemeClr>
                </a:solidFill>
                <a:latin typeface="Baskerville Old Face" pitchFamily="18" charset="0"/>
              </a:rPr>
              <a:t/>
            </a:r>
            <a:br>
              <a:rPr lang="hu-HU" dirty="0" smtClean="0">
                <a:solidFill>
                  <a:schemeClr val="bg2">
                    <a:lumMod val="25000"/>
                  </a:schemeClr>
                </a:solidFill>
                <a:latin typeface="Baskerville Old Face" pitchFamily="18" charset="0"/>
              </a:rPr>
            </a:br>
            <a:r>
              <a:rPr lang="hu-HU" dirty="0" smtClean="0">
                <a:solidFill>
                  <a:schemeClr val="bg2">
                    <a:lumMod val="25000"/>
                  </a:schemeClr>
                </a:solidFill>
                <a:latin typeface="Baskerville Old Face" pitchFamily="18" charset="0"/>
              </a:rPr>
              <a:t>Mind el.</a:t>
            </a:r>
            <a:endParaRPr lang="hu-HU" dirty="0">
              <a:solidFill>
                <a:schemeClr val="bg2">
                  <a:lumMod val="25000"/>
                </a:schemeClr>
              </a:solidFill>
              <a:latin typeface="Baskerville Old Face" pitchFamily="18" charset="0"/>
            </a:endParaRPr>
          </a:p>
        </p:txBody>
      </p:sp>
      <p:sp>
        <p:nvSpPr>
          <p:cNvPr id="8" name="Szövegdoboz 7"/>
          <p:cNvSpPr txBox="1"/>
          <p:nvPr/>
        </p:nvSpPr>
        <p:spPr>
          <a:xfrm>
            <a:off x="1895060" y="5657671"/>
            <a:ext cx="5943915" cy="1200329"/>
          </a:xfrm>
          <a:prstGeom prst="rect">
            <a:avLst/>
          </a:prstGeom>
          <a:noFill/>
        </p:spPr>
        <p:txBody>
          <a:bodyPr wrap="square" rtlCol="0">
            <a:spAutoFit/>
          </a:bodyPr>
          <a:lstStyle/>
          <a:p>
            <a:pPr algn="ctr"/>
            <a:r>
              <a:rPr lang="hu-HU" sz="3600" dirty="0" smtClean="0">
                <a:solidFill>
                  <a:schemeClr val="accent4">
                    <a:lumMod val="75000"/>
                  </a:schemeClr>
                </a:solidFill>
                <a:latin typeface="Baskerville Old Face" pitchFamily="18" charset="0"/>
              </a:rPr>
              <a:t>Köszönjük szépen megtisztelő figyelmüket!</a:t>
            </a:r>
            <a:endParaRPr lang="hu-HU" sz="3600" dirty="0">
              <a:solidFill>
                <a:schemeClr val="accent4">
                  <a:lumMod val="75000"/>
                </a:schemeClr>
              </a:solidFill>
              <a:latin typeface="Baskerville Old Face" pitchFamily="18" charset="0"/>
            </a:endParaRPr>
          </a:p>
        </p:txBody>
      </p:sp>
    </p:spTree>
    <p:extLst>
      <p:ext uri="{BB962C8B-B14F-4D97-AF65-F5344CB8AC3E}">
        <p14:creationId xmlns:p14="http://schemas.microsoft.com/office/powerpoint/2010/main" val="31685653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fmla="#ppt_w*sin(2.5*pi*$)">
                                          <p:val>
                                            <p:fltVal val="0"/>
                                          </p:val>
                                        </p:tav>
                                        <p:tav tm="100000">
                                          <p:val>
                                            <p:fltVal val="1"/>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3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2" dur="3000" fill="hold"/>
                                        <p:tgtEl>
                                          <p:spTgt spid="3">
                                            <p:txEl>
                                              <p:pRg st="0" end="0"/>
                                            </p:txEl>
                                          </p:spTgt>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3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3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7" fill="hold">
                            <p:stCondLst>
                              <p:cond delay="3000"/>
                            </p:stCondLst>
                            <p:childTnLst>
                              <p:par>
                                <p:cTn id="18" presetID="28" presetClass="entr" presetSubtype="0" fill="hold" grpId="0" nodeType="afterEffect">
                                  <p:stCondLst>
                                    <p:cond delay="30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15000" fill="hold"/>
                                        <p:tgtEl>
                                          <p:spTgt spid="8"/>
                                        </p:tgtEl>
                                        <p:attrNameLst>
                                          <p:attrName>ppt_x</p:attrName>
                                        </p:attrNameLst>
                                      </p:cBhvr>
                                      <p:tavLst>
                                        <p:tav tm="0">
                                          <p:val>
                                            <p:strVal val="#ppt_x"/>
                                          </p:val>
                                        </p:tav>
                                        <p:tav tm="100000">
                                          <p:val>
                                            <p:strVal val="#ppt_x"/>
                                          </p:val>
                                        </p:tav>
                                      </p:tavLst>
                                    </p:anim>
                                    <p:anim calcmode="lin" valueType="num">
                                      <p:cBhvr>
                                        <p:cTn id="21" dur="15000" fill="hold"/>
                                        <p:tgtEl>
                                          <p:spTgt spid="8"/>
                                        </p:tgtEl>
                                        <p:attrNameLst>
                                          <p:attrName>ppt_y</p:attrName>
                                        </p:attrNameLst>
                                      </p:cBhvr>
                                      <p:tavLst>
                                        <p:tav tm="0">
                                          <p:val>
                                            <p:strVal val="#ppt_y+1"/>
                                          </p:val>
                                        </p:tav>
                                        <p:tav tm="100000">
                                          <p:val>
                                            <p:strVal val="#ppt_y-1"/>
                                          </p:val>
                                        </p:tav>
                                      </p:tavLst>
                                    </p:anim>
                                  </p:childTnLst>
                                </p:cTn>
                              </p:par>
                              <p:par>
                                <p:cTn id="22" presetID="29" presetClass="entr" presetSubtype="0" fill="hold" grpId="0" nodeType="withEffect">
                                  <p:stCondLst>
                                    <p:cond delay="40000"/>
                                  </p:stCondLst>
                                  <p:childTnLst>
                                    <p:set>
                                      <p:cBhvr>
                                        <p:cTn id="23" dur="1" fill="hold">
                                          <p:stCondLst>
                                            <p:cond delay="0"/>
                                          </p:stCondLst>
                                        </p:cTn>
                                        <p:tgtEl>
                                          <p:spTgt spid="7"/>
                                        </p:tgtEl>
                                        <p:attrNameLst>
                                          <p:attrName>style.visibility</p:attrName>
                                        </p:attrNameLst>
                                      </p:cBhvr>
                                      <p:to>
                                        <p:strVal val="visible"/>
                                      </p:to>
                                    </p:set>
                                    <p:anim calcmode="lin" valueType="num">
                                      <p:cBhvr>
                                        <p:cTn id="24" dur="3000" fill="hold"/>
                                        <p:tgtEl>
                                          <p:spTgt spid="7"/>
                                        </p:tgtEl>
                                        <p:attrNameLst>
                                          <p:attrName>ppt_x</p:attrName>
                                        </p:attrNameLst>
                                      </p:cBhvr>
                                      <p:tavLst>
                                        <p:tav tm="0">
                                          <p:val>
                                            <p:strVal val="#ppt_x-.2"/>
                                          </p:val>
                                        </p:tav>
                                        <p:tav tm="100000">
                                          <p:val>
                                            <p:strVal val="#ppt_x"/>
                                          </p:val>
                                        </p:tav>
                                      </p:tavLst>
                                    </p:anim>
                                    <p:anim calcmode="lin" valueType="num">
                                      <p:cBhvr>
                                        <p:cTn id="25" dur="3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30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868</Words>
  <Application>Microsoft Office PowerPoint</Application>
  <PresentationFormat>Szélesvásznú</PresentationFormat>
  <Paragraphs>35</Paragraphs>
  <Slides>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8</vt:i4>
      </vt:variant>
    </vt:vector>
  </HeadingPairs>
  <TitlesOfParts>
    <vt:vector size="13" baseType="lpstr">
      <vt:lpstr>Arial</vt:lpstr>
      <vt:lpstr>Baskerville Old Face</vt:lpstr>
      <vt:lpstr>Calibri</vt:lpstr>
      <vt:lpstr>Calibri Light</vt:lpstr>
      <vt:lpstr>Office-téma</vt:lpstr>
      <vt:lpstr>Sík Ferenc találkozása Csongorral és Tündével</vt:lpstr>
      <vt:lpstr>Vörösmarty Mihály: Csongor és Tünde</vt:lpstr>
      <vt:lpstr>Ki-kiCSODA?</vt:lpstr>
      <vt:lpstr>A karakterek megszemélyesítői</vt:lpstr>
      <vt:lpstr>A darab Atyja: Sík Ferenc</vt:lpstr>
      <vt:lpstr>Sík-es darab, ami nem sikkes</vt:lpstr>
      <vt:lpstr>Eck Imre – a pécsi barát</vt:lpstr>
      <vt:lpstr>Mi a helyzet?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Sík Ferenc találkozása Csongorral és Tündével</dc:title>
  <dc:creator>Dalma</dc:creator>
  <cp:lastModifiedBy>Dalma</cp:lastModifiedBy>
  <cp:revision>87</cp:revision>
  <dcterms:created xsi:type="dcterms:W3CDTF">2016-03-09T14:37:13Z</dcterms:created>
  <dcterms:modified xsi:type="dcterms:W3CDTF">2016-03-20T14:44:51Z</dcterms:modified>
</cp:coreProperties>
</file>